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91" r:id="rId2"/>
    <p:sldId id="292" r:id="rId3"/>
    <p:sldId id="293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21258" y="271398"/>
            <a:ext cx="7701915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78787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spc="-25" dirty="0">
                <a:latin typeface="Microsoft Sans Serif"/>
                <a:cs typeface="Microsoft Sans Serif"/>
              </a:rPr>
              <a:t>‹#›</a:t>
            </a:fld>
            <a:endParaRPr spc="-25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78787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spc="-25" dirty="0">
                <a:latin typeface="Microsoft Sans Serif"/>
                <a:cs typeface="Microsoft Sans Serif"/>
              </a:rPr>
              <a:t>‹#›</a:t>
            </a:fld>
            <a:endParaRPr spc="-25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78787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spc="-25" dirty="0">
                <a:latin typeface="Microsoft Sans Serif"/>
                <a:cs typeface="Microsoft Sans Serif"/>
              </a:rPr>
              <a:t>‹#›</a:t>
            </a:fld>
            <a:endParaRPr spc="-25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78787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spc="-25" dirty="0">
                <a:latin typeface="Microsoft Sans Serif"/>
                <a:cs typeface="Microsoft Sans Serif"/>
              </a:rPr>
              <a:t>‹#›</a:t>
            </a:fld>
            <a:endParaRPr spc="-25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78787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spc="-25" dirty="0">
                <a:latin typeface="Microsoft Sans Serif"/>
                <a:cs typeface="Microsoft Sans Serif"/>
              </a:rPr>
              <a:t>‹#›</a:t>
            </a:fld>
            <a:endParaRPr spc="-25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7814" y="353695"/>
            <a:ext cx="7948371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550516"/>
            <a:ext cx="7731759" cy="44869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83523" y="6416296"/>
            <a:ext cx="262890" cy="2336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78787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spc="-25" dirty="0">
                <a:latin typeface="Microsoft Sans Serif"/>
                <a:cs typeface="Microsoft Sans Serif"/>
              </a:rPr>
              <a:t>‹#›</a:t>
            </a:fld>
            <a:endParaRPr spc="-25" dirty="0">
              <a:latin typeface="Microsoft Sans Serif"/>
              <a:cs typeface="Microsoft Sans Serif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Relationship Id="rId9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4245" y="1214754"/>
            <a:ext cx="6707088" cy="85725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AL-FARABI KAZAKH NATIONAL UNIVERSITY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195736" y="2192470"/>
            <a:ext cx="648072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</a:rPr>
              <a:t>Department of political science and political technologies</a:t>
            </a:r>
            <a:r>
              <a:rPr lang="ru-RU" sz="2800" b="1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95736" y="3311188"/>
            <a:ext cx="66247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Political systems and regimes</a:t>
            </a: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39752" y="4306797"/>
            <a:ext cx="324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" sz="2400" b="1" dirty="0">
                <a:latin typeface="Arial" panose="020B0604020202020204" pitchFamily="34" charset="0"/>
              </a:rPr>
              <a:t>Abzhapparova A.A.</a:t>
            </a:r>
          </a:p>
          <a:p>
            <a:r>
              <a:rPr lang="en-US" sz="2400" b="1" dirty="0">
                <a:latin typeface="Arial" panose="020B0604020202020204" pitchFamily="34" charset="0"/>
              </a:rPr>
              <a:t>Senior lecturer</a:t>
            </a:r>
            <a:endParaRPr lang="ru-RU" sz="2400" b="1" dirty="0">
              <a:latin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77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" y="353695"/>
            <a:ext cx="8686800" cy="719812"/>
          </a:xfrm>
          <a:prstGeom prst="rect">
            <a:avLst/>
          </a:prstGeom>
        </p:spPr>
        <p:txBody>
          <a:bodyPr vert="horz" wrap="square" lIns="0" tIns="225171" rIns="0" bIns="0" rtlCol="0">
            <a:spAutoFit/>
          </a:bodyPr>
          <a:lstStyle/>
          <a:p>
            <a:pPr marL="222885">
              <a:lnSpc>
                <a:spcPct val="100000"/>
              </a:lnSpc>
              <a:spcBef>
                <a:spcPts val="105"/>
              </a:spcBef>
            </a:pPr>
            <a:r>
              <a:rPr lang="en-US" b="0" spc="-225" dirty="0">
                <a:latin typeface="Arial Black"/>
                <a:cs typeface="Arial Black"/>
              </a:rPr>
              <a:t>The boom in research on </a:t>
            </a:r>
            <a:r>
              <a:rPr lang="en-US" b="0" spc="-225" dirty="0" smtClean="0">
                <a:latin typeface="Arial Black"/>
                <a:cs typeface="Arial Black"/>
              </a:rPr>
              <a:t>authoritarianism</a:t>
            </a:r>
            <a:endParaRPr b="0" spc="-55" dirty="0">
              <a:latin typeface="Arial Black"/>
              <a:cs typeface="Arial Black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7868" y="1380744"/>
            <a:ext cx="1620012" cy="2159507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98192" y="1414272"/>
            <a:ext cx="1568195" cy="2090927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355591" y="1459991"/>
            <a:ext cx="1568196" cy="2089403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435852" y="1450847"/>
            <a:ext cx="1554479" cy="2071115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67868" y="3788664"/>
            <a:ext cx="1656588" cy="2208276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298192" y="3770376"/>
            <a:ext cx="1706880" cy="2275332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226052" y="3770376"/>
            <a:ext cx="1569720" cy="2337816"/>
          </a:xfrm>
          <a:prstGeom prst="rect">
            <a:avLst/>
          </a:prstGeom>
        </p:spPr>
      </p:pic>
      <p:grpSp>
        <p:nvGrpSpPr>
          <p:cNvPr id="10" name="object 10"/>
          <p:cNvGrpSpPr/>
          <p:nvPr/>
        </p:nvGrpSpPr>
        <p:grpSpPr>
          <a:xfrm>
            <a:off x="6371716" y="3776345"/>
            <a:ext cx="1551940" cy="2326005"/>
            <a:chOff x="6371716" y="3776345"/>
            <a:chExt cx="1551940" cy="2326005"/>
          </a:xfrm>
        </p:grpSpPr>
        <p:pic>
          <p:nvPicPr>
            <p:cNvPr id="11" name="object 1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382511" y="3787140"/>
              <a:ext cx="264667" cy="24383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6372605" y="3777234"/>
              <a:ext cx="1550035" cy="2324100"/>
            </a:xfrm>
            <a:custGeom>
              <a:avLst/>
              <a:gdLst/>
              <a:ahLst/>
              <a:cxnLst/>
              <a:rect l="l" t="t" r="r" b="b"/>
              <a:pathLst>
                <a:path w="1550034" h="2324100">
                  <a:moveTo>
                    <a:pt x="0" y="0"/>
                  </a:moveTo>
                  <a:lnTo>
                    <a:pt x="1549908" y="0"/>
                  </a:lnTo>
                </a:path>
                <a:path w="1550034" h="2324100">
                  <a:moveTo>
                    <a:pt x="0" y="0"/>
                  </a:moveTo>
                  <a:lnTo>
                    <a:pt x="0" y="2324100"/>
                  </a:lnTo>
                </a:path>
                <a:path w="1550034" h="2324100">
                  <a:moveTo>
                    <a:pt x="0" y="2324100"/>
                  </a:moveTo>
                  <a:lnTo>
                    <a:pt x="1549908" y="2324100"/>
                  </a:lnTo>
                </a:path>
                <a:path w="1550034" h="2324100">
                  <a:moveTo>
                    <a:pt x="1549908" y="2324100"/>
                  </a:moveTo>
                  <a:lnTo>
                    <a:pt x="1549908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spc="-25" dirty="0">
                <a:latin typeface="Microsoft Sans Serif"/>
                <a:cs typeface="Microsoft Sans Serif"/>
              </a:rPr>
              <a:t>10</a:t>
            </a:fld>
            <a:endParaRPr spc="-25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spc="-25" dirty="0">
                <a:latin typeface="Microsoft Sans Serif"/>
                <a:cs typeface="Microsoft Sans Serif"/>
              </a:rPr>
              <a:t>11</a:t>
            </a:fld>
            <a:endParaRPr spc="-25" dirty="0">
              <a:latin typeface="Microsoft Sans Serif"/>
              <a:cs typeface="Microsoft Sans Serif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13357" y="454609"/>
            <a:ext cx="571754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b="0" spc="-114" dirty="0">
                <a:latin typeface="Arial Black"/>
                <a:cs typeface="Arial Black"/>
              </a:rPr>
              <a:t>Very different autocracies</a:t>
            </a:r>
            <a:endParaRPr b="0" spc="-25" dirty="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109217"/>
            <a:ext cx="8028940" cy="5295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265">
              <a:lnSpc>
                <a:spcPts val="2510"/>
              </a:lnSpc>
              <a:spcBef>
                <a:spcPts val="95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200" dirty="0" smtClean="0">
                <a:latin typeface="Microsoft Sans Serif"/>
                <a:cs typeface="Microsoft Sans Serif"/>
              </a:rPr>
              <a:t>Different types: one–party, military, personal</a:t>
            </a:r>
            <a:r>
              <a:rPr lang="ru-RU" sz="2200" dirty="0" smtClean="0">
                <a:latin typeface="Microsoft Sans Serif"/>
                <a:cs typeface="Microsoft Sans Serif"/>
              </a:rPr>
              <a:t>, </a:t>
            </a:r>
            <a:r>
              <a:rPr lang="en-US" sz="2200" dirty="0" smtClean="0">
                <a:latin typeface="Microsoft Sans Serif"/>
                <a:cs typeface="Microsoft Sans Serif"/>
              </a:rPr>
              <a:t>dictatorships (etc.)</a:t>
            </a:r>
          </a:p>
          <a:p>
            <a:pPr marL="354965" indent="-342265">
              <a:lnSpc>
                <a:spcPts val="2510"/>
              </a:lnSpc>
              <a:spcBef>
                <a:spcPts val="95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200" dirty="0" smtClean="0">
                <a:latin typeface="Microsoft Sans Serif"/>
                <a:cs typeface="Microsoft Sans Serif"/>
              </a:rPr>
              <a:t>Different degrees of repression - from "soft to "hard"</a:t>
            </a:r>
          </a:p>
          <a:p>
            <a:pPr marL="354965" indent="-342265">
              <a:lnSpc>
                <a:spcPts val="2510"/>
              </a:lnSpc>
              <a:spcBef>
                <a:spcPts val="95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200" dirty="0" smtClean="0">
                <a:latin typeface="Microsoft Sans Serif"/>
                <a:cs typeface="Microsoft Sans Serif"/>
              </a:rPr>
              <a:t>Different "life expectancy" (depending on</a:t>
            </a:r>
          </a:p>
          <a:p>
            <a:pPr marL="354965" indent="-342265">
              <a:lnSpc>
                <a:spcPts val="2510"/>
              </a:lnSpc>
              <a:spcBef>
                <a:spcPts val="95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200" dirty="0" smtClean="0">
                <a:latin typeface="Microsoft Sans Serif"/>
                <a:cs typeface="Microsoft Sans Serif"/>
              </a:rPr>
              <a:t>the type of autocracy)</a:t>
            </a:r>
          </a:p>
          <a:p>
            <a:pPr marL="354965" indent="-342265">
              <a:lnSpc>
                <a:spcPts val="2510"/>
              </a:lnSpc>
              <a:spcBef>
                <a:spcPts val="95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200" dirty="0" smtClean="0">
                <a:latin typeface="Microsoft Sans Serif"/>
                <a:cs typeface="Microsoft Sans Serif"/>
              </a:rPr>
              <a:t>Different degrees of institutionalization and different institutions (including imitation of democratic institutions and procedures)</a:t>
            </a:r>
          </a:p>
          <a:p>
            <a:pPr marL="354965" indent="-342265">
              <a:lnSpc>
                <a:spcPts val="2510"/>
              </a:lnSpc>
              <a:spcBef>
                <a:spcPts val="95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200" dirty="0" smtClean="0">
                <a:latin typeface="Microsoft Sans Serif"/>
                <a:cs typeface="Microsoft Sans Serif"/>
              </a:rPr>
              <a:t>Different strategies – from repression to co–</a:t>
            </a:r>
            <a:r>
              <a:rPr lang="en-US" sz="2200" dirty="0" err="1" smtClean="0">
                <a:latin typeface="Microsoft Sans Serif"/>
                <a:cs typeface="Microsoft Sans Serif"/>
              </a:rPr>
              <a:t>optation</a:t>
            </a:r>
            <a:r>
              <a:rPr lang="en-US" sz="2200" dirty="0" smtClean="0">
                <a:latin typeface="Microsoft Sans Serif"/>
                <a:cs typeface="Microsoft Sans Serif"/>
              </a:rPr>
              <a:t> (etc.)</a:t>
            </a:r>
          </a:p>
          <a:p>
            <a:pPr marL="354965" indent="-342265">
              <a:lnSpc>
                <a:spcPts val="2510"/>
              </a:lnSpc>
              <a:spcBef>
                <a:spcPts val="95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200" dirty="0" smtClean="0">
                <a:latin typeface="Microsoft Sans Serif"/>
                <a:cs typeface="Microsoft Sans Serif"/>
              </a:rPr>
              <a:t>Different results - from famine and devastation (Ethiopia,</a:t>
            </a:r>
          </a:p>
          <a:p>
            <a:pPr marL="354965" indent="-342265">
              <a:lnSpc>
                <a:spcPts val="2510"/>
              </a:lnSpc>
              <a:spcBef>
                <a:spcPts val="95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200" dirty="0" smtClean="0">
                <a:latin typeface="Microsoft Sans Serif"/>
                <a:cs typeface="Microsoft Sans Serif"/>
              </a:rPr>
              <a:t>Cuba, North Korea, Kampuchea, etc.) to</a:t>
            </a:r>
          </a:p>
          <a:p>
            <a:pPr marL="354965" indent="-342265">
              <a:lnSpc>
                <a:spcPts val="2510"/>
              </a:lnSpc>
              <a:spcBef>
                <a:spcPts val="95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200" dirty="0" smtClean="0">
                <a:latin typeface="Microsoft Sans Serif"/>
                <a:cs typeface="Microsoft Sans Serif"/>
              </a:rPr>
              <a:t>economic and social development (Spain,</a:t>
            </a:r>
          </a:p>
          <a:p>
            <a:pPr marL="354965" indent="-342265">
              <a:lnSpc>
                <a:spcPts val="2510"/>
              </a:lnSpc>
              <a:spcBef>
                <a:spcPts val="95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200" dirty="0" smtClean="0">
                <a:latin typeface="Microsoft Sans Serif"/>
                <a:cs typeface="Microsoft Sans Serif"/>
              </a:rPr>
              <a:t>Chile, South Korea, Singapore, Oman, etc.)</a:t>
            </a:r>
          </a:p>
          <a:p>
            <a:pPr marL="354965" indent="-342265">
              <a:lnSpc>
                <a:spcPts val="2510"/>
              </a:lnSpc>
              <a:spcBef>
                <a:spcPts val="95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200" dirty="0" smtClean="0">
                <a:latin typeface="Microsoft Sans Serif"/>
                <a:cs typeface="Microsoft Sans Serif"/>
              </a:rPr>
              <a:t>They end in different ways - coups, rotations, uprisings, civil wars, interventions, etc.</a:t>
            </a:r>
          </a:p>
          <a:p>
            <a:pPr marL="354965" indent="-342265">
              <a:lnSpc>
                <a:spcPts val="2510"/>
              </a:lnSpc>
              <a:spcBef>
                <a:spcPts val="95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200" dirty="0" smtClean="0">
                <a:latin typeface="Microsoft Sans Serif"/>
                <a:cs typeface="Microsoft Sans Serif"/>
              </a:rPr>
              <a:t>Different autocrats and different results of their rule…</a:t>
            </a:r>
            <a:endParaRPr sz="22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spc="-25" dirty="0">
                <a:latin typeface="Microsoft Sans Serif"/>
                <a:cs typeface="Microsoft Sans Serif"/>
              </a:rPr>
              <a:t>12</a:t>
            </a:fld>
            <a:endParaRPr spc="-25" dirty="0">
              <a:latin typeface="Microsoft Sans Serif"/>
              <a:cs typeface="Microsoft Sans Serif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40535" marR="5080" indent="-1728470">
              <a:lnSpc>
                <a:spcPct val="100000"/>
              </a:lnSpc>
              <a:spcBef>
                <a:spcPts val="100"/>
              </a:spcBef>
            </a:pPr>
            <a:r>
              <a:rPr lang="en-US" sz="3000" b="0" spc="-240" dirty="0">
                <a:latin typeface="Arial Black"/>
                <a:cs typeface="Arial Black"/>
              </a:rPr>
              <a:t>Another heuristic typology (based on F. Fukuyama)</a:t>
            </a:r>
            <a:endParaRPr sz="3000" dirty="0">
              <a:latin typeface="Arial Black"/>
              <a:cs typeface="Arial Black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8170163"/>
              </p:ext>
            </p:extLst>
          </p:nvPr>
        </p:nvGraphicFramePr>
        <p:xfrm>
          <a:off x="927684" y="1672526"/>
          <a:ext cx="7279004" cy="44164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497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97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 marL="370205" marR="361950" indent="238760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1300" b="1" spc="-10" dirty="0">
                          <a:latin typeface="Arial"/>
                          <a:cs typeface="Arial"/>
                        </a:rPr>
                        <a:t>Political accountability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8636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1300" b="1" dirty="0">
                          <a:latin typeface="Arial"/>
                          <a:cs typeface="Arial"/>
                        </a:rPr>
                        <a:t>Rule</a:t>
                      </a:r>
                      <a:r>
                        <a:rPr sz="13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3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25" dirty="0">
                          <a:latin typeface="Arial"/>
                          <a:cs typeface="Arial"/>
                        </a:rPr>
                        <a:t>Law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8636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1300" b="1" dirty="0">
                          <a:latin typeface="Arial"/>
                          <a:cs typeface="Arial"/>
                        </a:rPr>
                        <a:t>Strong</a:t>
                      </a:r>
                      <a:r>
                        <a:rPr sz="13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10" dirty="0">
                          <a:latin typeface="Arial"/>
                          <a:cs typeface="Arial"/>
                        </a:rPr>
                        <a:t>state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8636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6575" marR="113664" indent="-411480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lang="en-US" sz="1300" b="1" dirty="0" smtClean="0">
                          <a:latin typeface="Arial"/>
                          <a:cs typeface="Arial"/>
                        </a:rPr>
                        <a:t>Mode type (very conditional</a:t>
                      </a:r>
                      <a:r>
                        <a:rPr sz="1300" b="1" i="1" spc="-10" dirty="0" smtClean="0">
                          <a:latin typeface="Arial"/>
                          <a:cs typeface="Arial"/>
                        </a:rPr>
                        <a:t>)</a:t>
                      </a:r>
                      <a:endParaRPr sz="1300" dirty="0">
                        <a:latin typeface="Arial"/>
                        <a:cs typeface="Arial"/>
                      </a:endParaRPr>
                    </a:p>
                  </a:txBody>
                  <a:tcPr marL="0" marR="0" marT="8636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660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300" spc="-50" dirty="0">
                          <a:latin typeface="Arial MT"/>
                          <a:cs typeface="Arial MT"/>
                        </a:rPr>
                        <a:t>X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8699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300" spc="-50" dirty="0">
                          <a:latin typeface="Arial MT"/>
                          <a:cs typeface="Arial MT"/>
                        </a:rPr>
                        <a:t>X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8699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300" spc="-50" dirty="0">
                          <a:latin typeface="Arial MT"/>
                          <a:cs typeface="Arial MT"/>
                        </a:rPr>
                        <a:t>X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8699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7475" marR="106680"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300" i="1" dirty="0">
                          <a:latin typeface="Arial"/>
                          <a:cs typeface="Arial"/>
                        </a:rPr>
                        <a:t>Failed</a:t>
                      </a:r>
                      <a:r>
                        <a:rPr sz="1300" i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i="1" dirty="0">
                          <a:latin typeface="Arial"/>
                          <a:cs typeface="Arial"/>
                        </a:rPr>
                        <a:t>state</a:t>
                      </a:r>
                      <a:r>
                        <a:rPr sz="1300" i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i="1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300" i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i="1" spc="-20" dirty="0">
                          <a:latin typeface="Arial"/>
                          <a:cs typeface="Arial"/>
                        </a:rPr>
                        <a:t>weak </a:t>
                      </a:r>
                      <a:r>
                        <a:rPr sz="1300" i="1" spc="-10" dirty="0">
                          <a:latin typeface="Arial"/>
                          <a:cs typeface="Arial"/>
                        </a:rPr>
                        <a:t>opportunistic authoritarianism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8699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848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300" spc="-50" dirty="0">
                          <a:latin typeface="Arial MT"/>
                          <a:cs typeface="Arial MT"/>
                        </a:rPr>
                        <a:t>X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8699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300" spc="-50" dirty="0">
                          <a:latin typeface="Arial MT"/>
                          <a:cs typeface="Arial MT"/>
                        </a:rPr>
                        <a:t>X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8699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300" spc="-50" dirty="0">
                          <a:latin typeface="Arial MT"/>
                          <a:cs typeface="Arial MT"/>
                        </a:rPr>
                        <a:t>V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8699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300" i="1" dirty="0">
                          <a:latin typeface="Arial"/>
                          <a:cs typeface="Arial"/>
                        </a:rPr>
                        <a:t>Resilient</a:t>
                      </a:r>
                      <a:r>
                        <a:rPr sz="1300" i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i="1" spc="-10" dirty="0">
                          <a:latin typeface="Arial"/>
                          <a:cs typeface="Arial"/>
                        </a:rPr>
                        <a:t>opportunistic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300" i="1" spc="-10" dirty="0">
                          <a:latin typeface="Arial"/>
                          <a:cs typeface="Arial"/>
                        </a:rPr>
                        <a:t>authoritarianism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8699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300" spc="-50" dirty="0">
                          <a:latin typeface="Arial MT"/>
                          <a:cs typeface="Arial MT"/>
                        </a:rPr>
                        <a:t>X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8699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300" spc="-50" dirty="0">
                          <a:latin typeface="Arial MT"/>
                          <a:cs typeface="Arial MT"/>
                        </a:rPr>
                        <a:t>V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8699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300" spc="-50" dirty="0">
                          <a:latin typeface="Arial MT"/>
                          <a:cs typeface="Arial MT"/>
                        </a:rPr>
                        <a:t>X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8699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300" spc="-50" dirty="0">
                          <a:latin typeface="Arial MT"/>
                          <a:cs typeface="Arial MT"/>
                        </a:rPr>
                        <a:t>-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8699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300" spc="-50" dirty="0">
                          <a:latin typeface="Arial MT"/>
                          <a:cs typeface="Arial MT"/>
                        </a:rPr>
                        <a:t>V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8699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300" spc="-50" dirty="0">
                          <a:latin typeface="Arial MT"/>
                          <a:cs typeface="Arial MT"/>
                        </a:rPr>
                        <a:t>X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8699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300" spc="-50" dirty="0">
                          <a:latin typeface="Arial MT"/>
                          <a:cs typeface="Arial MT"/>
                        </a:rPr>
                        <a:t>X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8699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300" dirty="0">
                          <a:latin typeface="Arial MT"/>
                          <a:cs typeface="Arial MT"/>
                        </a:rPr>
                        <a:t>Weak</a:t>
                      </a:r>
                      <a:r>
                        <a:rPr sz="13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300" spc="-10" dirty="0">
                          <a:latin typeface="Arial MT"/>
                          <a:cs typeface="Arial MT"/>
                        </a:rPr>
                        <a:t>democracy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8699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848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300" spc="-50" dirty="0">
                          <a:latin typeface="Arial MT"/>
                          <a:cs typeface="Arial MT"/>
                        </a:rPr>
                        <a:t>X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8699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300" spc="-50" dirty="0">
                          <a:latin typeface="Arial MT"/>
                          <a:cs typeface="Arial MT"/>
                        </a:rPr>
                        <a:t>V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8699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300" spc="-50" dirty="0">
                          <a:latin typeface="Arial MT"/>
                          <a:cs typeface="Arial MT"/>
                        </a:rPr>
                        <a:t>V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8699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300" i="1" spc="-10" dirty="0">
                          <a:latin typeface="Arial"/>
                          <a:cs typeface="Arial"/>
                        </a:rPr>
                        <a:t>Responsible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300" i="1" spc="-10" dirty="0">
                          <a:latin typeface="Arial"/>
                          <a:cs typeface="Arial"/>
                        </a:rPr>
                        <a:t>authoritarianism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8699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1300" spc="-50" dirty="0">
                          <a:latin typeface="Arial MT"/>
                          <a:cs typeface="Arial MT"/>
                        </a:rPr>
                        <a:t>V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8763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1300" spc="-50" dirty="0">
                          <a:latin typeface="Arial MT"/>
                          <a:cs typeface="Arial MT"/>
                        </a:rPr>
                        <a:t>X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8763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1300" spc="-50" dirty="0">
                          <a:latin typeface="Arial MT"/>
                          <a:cs typeface="Arial MT"/>
                        </a:rPr>
                        <a:t>V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8763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1300" i="1" dirty="0">
                          <a:latin typeface="Arial"/>
                          <a:cs typeface="Arial"/>
                        </a:rPr>
                        <a:t>Illiberal</a:t>
                      </a:r>
                      <a:r>
                        <a:rPr sz="1300" i="1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i="1" spc="-10" dirty="0">
                          <a:latin typeface="Arial"/>
                          <a:cs typeface="Arial"/>
                        </a:rPr>
                        <a:t>democracy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8763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036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1300" spc="-50" dirty="0">
                          <a:latin typeface="Arial MT"/>
                          <a:cs typeface="Arial MT"/>
                        </a:rPr>
                        <a:t>V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8763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1300" spc="-50" dirty="0">
                          <a:latin typeface="Arial MT"/>
                          <a:cs typeface="Arial MT"/>
                        </a:rPr>
                        <a:t>V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8763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1300" spc="-50" dirty="0">
                          <a:latin typeface="Arial MT"/>
                          <a:cs typeface="Arial MT"/>
                        </a:rPr>
                        <a:t>X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8763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1300" spc="-50" dirty="0">
                          <a:latin typeface="Arial MT"/>
                          <a:cs typeface="Arial MT"/>
                        </a:rPr>
                        <a:t>-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8763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036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1300" spc="-50" dirty="0">
                          <a:latin typeface="Arial MT"/>
                          <a:cs typeface="Arial MT"/>
                        </a:rPr>
                        <a:t>V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8763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1300" spc="-50" dirty="0">
                          <a:latin typeface="Arial MT"/>
                          <a:cs typeface="Arial MT"/>
                        </a:rPr>
                        <a:t>V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8763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1300" spc="-50" dirty="0">
                          <a:latin typeface="Arial MT"/>
                          <a:cs typeface="Arial MT"/>
                        </a:rPr>
                        <a:t>V</a:t>
                      </a:r>
                      <a:endParaRPr sz="1300">
                        <a:latin typeface="Arial MT"/>
                        <a:cs typeface="Arial MT"/>
                      </a:endParaRPr>
                    </a:p>
                  </a:txBody>
                  <a:tcPr marL="0" marR="0" marT="8763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1300" dirty="0">
                          <a:latin typeface="Arial MT"/>
                          <a:cs typeface="Arial MT"/>
                        </a:rPr>
                        <a:t>Liberal</a:t>
                      </a:r>
                      <a:r>
                        <a:rPr sz="13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300" spc="-10" dirty="0">
                          <a:latin typeface="Arial MT"/>
                          <a:cs typeface="Arial MT"/>
                        </a:rPr>
                        <a:t>democracy</a:t>
                      </a:r>
                      <a:endParaRPr sz="1300" dirty="0">
                        <a:latin typeface="Arial MT"/>
                        <a:cs typeface="Arial MT"/>
                      </a:endParaRPr>
                    </a:p>
                  </a:txBody>
                  <a:tcPr marL="0" marR="0" marT="8763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0214" y="417017"/>
            <a:ext cx="764413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dirty="0"/>
              <a:t>Idi Amin – President of Uganda (1971-1979)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330200" y="1066291"/>
            <a:ext cx="8418830" cy="41524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lang="en-US" sz="2400" dirty="0" smtClean="0">
                <a:latin typeface="Calibri"/>
                <a:cs typeface="Calibri"/>
              </a:rPr>
              <a:t>"His Excellency the President for Life, Field Marshal Al-Haji Dr. Idi Amin, the Lord of all animals on earth and fish in the sea, the Conqueror of the British</a:t>
            </a:r>
          </a:p>
          <a:p>
            <a:pPr marL="355600" marR="5080" indent="-34353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lang="en-US" sz="2400" dirty="0" smtClean="0">
                <a:latin typeface="Calibri"/>
                <a:cs typeface="Calibri"/>
              </a:rPr>
              <a:t>Empires in Africa in general and in Uganda in particular, the recipient of the Orders of the Victoria Cross, the Military Cross and the Order of Military Merit"</a:t>
            </a:r>
          </a:p>
          <a:p>
            <a:pPr marL="355600" marR="5080" indent="-34353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lang="en-US" sz="2400" dirty="0" smtClean="0">
                <a:latin typeface="Calibri"/>
                <a:cs typeface="Calibri"/>
              </a:rPr>
              <a:t>Cannibal (!)</a:t>
            </a:r>
          </a:p>
          <a:p>
            <a:pPr marL="355600" marR="5080" indent="-34353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lang="en-US" sz="2400" dirty="0" smtClean="0">
                <a:latin typeface="Calibri"/>
                <a:cs typeface="Calibri"/>
              </a:rPr>
              <a:t>Mass terror</a:t>
            </a:r>
          </a:p>
          <a:p>
            <a:pPr marL="355600" marR="5080" indent="-34353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lang="en-US" sz="2400" dirty="0" smtClean="0">
                <a:latin typeface="Calibri"/>
                <a:cs typeface="Calibri"/>
              </a:rPr>
              <a:t>Personal enrichment</a:t>
            </a:r>
          </a:p>
          <a:p>
            <a:pPr marL="355600" marR="5080" indent="-34353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lang="en-US" sz="2400" dirty="0" smtClean="0">
                <a:latin typeface="Calibri"/>
                <a:cs typeface="Calibri"/>
              </a:rPr>
              <a:t>Poverty in the country</a:t>
            </a:r>
          </a:p>
          <a:p>
            <a:pPr marL="355600" marR="5080" indent="-34353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lang="en-US" sz="2400" dirty="0" smtClean="0">
                <a:latin typeface="Calibri"/>
                <a:cs typeface="Calibri"/>
              </a:rPr>
              <a:t>Escape from Uganda</a:t>
            </a:r>
            <a:endParaRPr sz="2400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76800" y="3009582"/>
            <a:ext cx="3960876" cy="3602736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8427211" y="6464985"/>
            <a:ext cx="180975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25" dirty="0">
                <a:solidFill>
                  <a:srgbClr val="878787"/>
                </a:solidFill>
                <a:latin typeface="Calibri"/>
                <a:cs typeface="Calibri"/>
              </a:rPr>
              <a:t>13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5539" y="501776"/>
            <a:ext cx="6851015" cy="96629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057910" marR="5080" indent="-1045844">
              <a:lnSpc>
                <a:spcPts val="3460"/>
              </a:lnSpc>
              <a:spcBef>
                <a:spcPts val="535"/>
              </a:spcBef>
            </a:pPr>
            <a:r>
              <a:rPr lang="en-US" dirty="0"/>
              <a:t>Dictator of the Dominican Republic General Rafael Trujillo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707542" y="1667332"/>
            <a:ext cx="7626350" cy="21416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indent="-227329">
              <a:lnSpc>
                <a:spcPts val="2740"/>
              </a:lnSpc>
              <a:spcBef>
                <a:spcPts val="100"/>
              </a:spcBef>
              <a:buFont typeface="Arial MT"/>
              <a:buChar char="•"/>
              <a:tabLst>
                <a:tab pos="240029" algn="l"/>
              </a:tabLst>
            </a:pPr>
            <a:r>
              <a:rPr lang="en-US" sz="2400" dirty="0" smtClean="0">
                <a:latin typeface="Calibri"/>
                <a:cs typeface="Calibri"/>
              </a:rPr>
              <a:t>Formally, he held the post of president in 1930-1938 and in</a:t>
            </a:r>
          </a:p>
          <a:p>
            <a:pPr marL="240029" indent="-227329">
              <a:lnSpc>
                <a:spcPts val="2740"/>
              </a:lnSpc>
              <a:spcBef>
                <a:spcPts val="100"/>
              </a:spcBef>
              <a:buFont typeface="Arial MT"/>
              <a:buChar char="•"/>
              <a:tabLst>
                <a:tab pos="240029" algn="l"/>
              </a:tabLst>
            </a:pPr>
            <a:r>
              <a:rPr lang="en-US" sz="2400" dirty="0" smtClean="0">
                <a:latin typeface="Calibri"/>
                <a:cs typeface="Calibri"/>
              </a:rPr>
              <a:t>1942-1952, but in reality also under the "successors" until 1979.</a:t>
            </a:r>
          </a:p>
          <a:p>
            <a:pPr marL="240029" indent="-227329">
              <a:lnSpc>
                <a:spcPts val="2740"/>
              </a:lnSpc>
              <a:spcBef>
                <a:spcPts val="100"/>
              </a:spcBef>
              <a:buFont typeface="Arial MT"/>
              <a:buChar char="•"/>
              <a:tabLst>
                <a:tab pos="240029" algn="l"/>
              </a:tabLst>
            </a:pPr>
            <a:r>
              <a:rPr lang="en-US" sz="2400" dirty="0" smtClean="0">
                <a:latin typeface="Calibri"/>
                <a:cs typeface="Calibri"/>
              </a:rPr>
              <a:t>Terror and repression</a:t>
            </a:r>
          </a:p>
          <a:p>
            <a:pPr marL="240029" indent="-227329">
              <a:lnSpc>
                <a:spcPts val="2740"/>
              </a:lnSpc>
              <a:spcBef>
                <a:spcPts val="100"/>
              </a:spcBef>
              <a:buFont typeface="Arial MT"/>
              <a:buChar char="•"/>
              <a:tabLst>
                <a:tab pos="240029" algn="l"/>
              </a:tabLst>
            </a:pPr>
            <a:r>
              <a:rPr lang="en-US" sz="2400" dirty="0" smtClean="0">
                <a:latin typeface="Calibri"/>
                <a:cs typeface="Calibri"/>
              </a:rPr>
              <a:t>Devastation and poverty</a:t>
            </a:r>
          </a:p>
          <a:p>
            <a:pPr marL="240029" indent="-227329">
              <a:lnSpc>
                <a:spcPts val="2740"/>
              </a:lnSpc>
              <a:spcBef>
                <a:spcPts val="100"/>
              </a:spcBef>
              <a:buFont typeface="Arial MT"/>
              <a:buChar char="•"/>
              <a:tabLst>
                <a:tab pos="240029" algn="l"/>
              </a:tabLst>
            </a:pPr>
            <a:r>
              <a:rPr lang="en-US" sz="2400" dirty="0" smtClean="0">
                <a:latin typeface="Calibri"/>
                <a:cs typeface="Calibri"/>
              </a:rPr>
              <a:t>Killed as a result of a conspiracy</a:t>
            </a:r>
            <a:endParaRPr sz="2400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81600" y="2667000"/>
            <a:ext cx="3633216" cy="3505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501776"/>
            <a:ext cx="7826858" cy="96629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35"/>
              </a:spcBef>
            </a:pPr>
            <a:r>
              <a:rPr lang="en-US" dirty="0"/>
              <a:t>Lee Kwan Yew – Prime Minister of Singapore (1959-1990), then "Minister mentor"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707542" y="1802333"/>
            <a:ext cx="4093058" cy="386689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indent="-227329">
              <a:lnSpc>
                <a:spcPts val="2740"/>
              </a:lnSpc>
              <a:spcBef>
                <a:spcPts val="100"/>
              </a:spcBef>
              <a:buFont typeface="Arial MT"/>
              <a:buChar char="•"/>
              <a:tabLst>
                <a:tab pos="240029" algn="l"/>
              </a:tabLst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Singapore's "economic miracle" – from the "third World" to the "first"</a:t>
            </a:r>
          </a:p>
          <a:p>
            <a:pPr marL="240029" indent="-227329">
              <a:lnSpc>
                <a:spcPts val="2740"/>
              </a:lnSpc>
              <a:spcBef>
                <a:spcPts val="100"/>
              </a:spcBef>
              <a:buFont typeface="Arial MT"/>
              <a:buChar char="•"/>
              <a:tabLst>
                <a:tab pos="240029" algn="l"/>
              </a:tabLst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"Soft" authoritarianism</a:t>
            </a:r>
          </a:p>
          <a:p>
            <a:pPr marL="240029" indent="-227329">
              <a:lnSpc>
                <a:spcPts val="2740"/>
              </a:lnSpc>
              <a:spcBef>
                <a:spcPts val="100"/>
              </a:spcBef>
              <a:buFont typeface="Arial MT"/>
              <a:buChar char="•"/>
              <a:tabLst>
                <a:tab pos="240029" algn="l"/>
              </a:tabLst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Effective public administration institutions</a:t>
            </a:r>
          </a:p>
          <a:p>
            <a:pPr marL="240029" indent="-227329">
              <a:lnSpc>
                <a:spcPts val="2740"/>
              </a:lnSpc>
              <a:spcBef>
                <a:spcPts val="100"/>
              </a:spcBef>
              <a:buFont typeface="Arial MT"/>
              <a:buChar char="•"/>
              <a:tabLst>
                <a:tab pos="240029" algn="l"/>
              </a:tabLst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Socio-economic development</a:t>
            </a:r>
            <a:endParaRPr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53000" y="1468066"/>
            <a:ext cx="3744468" cy="34747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spc="-25" dirty="0">
                <a:latin typeface="Microsoft Sans Serif"/>
                <a:cs typeface="Microsoft Sans Serif"/>
              </a:rPr>
              <a:t>16</a:t>
            </a:fld>
            <a:endParaRPr spc="-25" dirty="0">
              <a:latin typeface="Microsoft Sans Serif"/>
              <a:cs typeface="Microsoft Sans Serif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7814" y="353695"/>
            <a:ext cx="7948371" cy="719812"/>
          </a:xfrm>
          <a:prstGeom prst="rect">
            <a:avLst/>
          </a:prstGeom>
        </p:spPr>
        <p:txBody>
          <a:bodyPr vert="horz" wrap="square" lIns="0" tIns="225171" rIns="0" bIns="0" rtlCol="0">
            <a:spAutoFit/>
          </a:bodyPr>
          <a:lstStyle/>
          <a:p>
            <a:pPr marL="581025">
              <a:lnSpc>
                <a:spcPct val="100000"/>
              </a:lnSpc>
              <a:spcBef>
                <a:spcPts val="105"/>
              </a:spcBef>
            </a:pPr>
            <a:r>
              <a:rPr lang="en-US" b="0" spc="-165" dirty="0">
                <a:latin typeface="Arial Black"/>
                <a:cs typeface="Arial Black"/>
              </a:rPr>
              <a:t>Varieties of authoritarianism</a:t>
            </a:r>
            <a:endParaRPr b="0" spc="-55" dirty="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84401"/>
            <a:ext cx="7943215" cy="454066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265">
              <a:lnSpc>
                <a:spcPts val="2510"/>
              </a:lnSpc>
              <a:spcBef>
                <a:spcPts val="95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800" spc="55" dirty="0" smtClean="0">
                <a:latin typeface="Arial" panose="020B0604020202020204" pitchFamily="34" charset="0"/>
                <a:cs typeface="Arial" panose="020B0604020202020204" pitchFamily="34" charset="0"/>
              </a:rPr>
              <a:t>Authoritarianism as an "umbrella" concept includes monarchies (constitutional), one–party regimes, lifelong tyrannies, personal dictatorships, </a:t>
            </a:r>
            <a:r>
              <a:rPr lang="en-US" sz="2800" spc="5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sultanism</a:t>
            </a:r>
            <a:r>
              <a:rPr lang="en-US" sz="2800" spc="55" dirty="0" smtClean="0">
                <a:latin typeface="Arial" panose="020B0604020202020204" pitchFamily="34" charset="0"/>
                <a:cs typeface="Arial" panose="020B0604020202020204" pitchFamily="34" charset="0"/>
              </a:rPr>
              <a:t>, military regimes, corporate authoritarianism, neopatrimonialism, etc.</a:t>
            </a:r>
          </a:p>
          <a:p>
            <a:pPr marL="354965" indent="-342265">
              <a:lnSpc>
                <a:spcPts val="2510"/>
              </a:lnSpc>
              <a:spcBef>
                <a:spcPts val="95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800" spc="55" dirty="0" smtClean="0">
                <a:latin typeface="Arial" panose="020B0604020202020204" pitchFamily="34" charset="0"/>
                <a:cs typeface="Arial" panose="020B0604020202020204" pitchFamily="34" charset="0"/>
              </a:rPr>
              <a:t>Authoritarianism "with adjectives" – "electoral", "competitive", "plebiscite", etc.</a:t>
            </a:r>
          </a:p>
          <a:p>
            <a:pPr marL="354965" indent="-342265">
              <a:lnSpc>
                <a:spcPts val="2510"/>
              </a:lnSpc>
              <a:spcBef>
                <a:spcPts val="95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800" spc="55" dirty="0" smtClean="0">
                <a:latin typeface="Arial" panose="020B0604020202020204" pitchFamily="34" charset="0"/>
                <a:cs typeface="Arial" panose="020B0604020202020204" pitchFamily="34" charset="0"/>
              </a:rPr>
              <a:t>The problem of "hybrid" regimes (</a:t>
            </a:r>
            <a:r>
              <a:rPr lang="en-US" sz="2800" b="1" spc="55" dirty="0" smtClean="0"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en-US" sz="2800" b="1" spc="5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Shedler</a:t>
            </a:r>
            <a:r>
              <a:rPr lang="en-US" sz="2800" b="1" spc="55" dirty="0" smtClean="0">
                <a:latin typeface="Arial" panose="020B0604020202020204" pitchFamily="34" charset="0"/>
                <a:cs typeface="Arial" panose="020B0604020202020204" pitchFamily="34" charset="0"/>
              </a:rPr>
              <a:t>, L. </a:t>
            </a:r>
            <a:r>
              <a:rPr lang="en-US" sz="2800" b="1" spc="5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Morlino</a:t>
            </a:r>
            <a:r>
              <a:rPr lang="en-US" sz="2800" b="1" spc="55" dirty="0" smtClean="0">
                <a:latin typeface="Arial" panose="020B0604020202020204" pitchFamily="34" charset="0"/>
                <a:cs typeface="Arial" panose="020B0604020202020204" pitchFamily="34" charset="0"/>
              </a:rPr>
              <a:t>, S. </a:t>
            </a:r>
            <a:r>
              <a:rPr lang="en-US" sz="2800" b="1" spc="5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Levitsky</a:t>
            </a:r>
            <a:r>
              <a:rPr lang="en-US" sz="2800" b="1" spc="55" dirty="0" smtClean="0">
                <a:latin typeface="Arial" panose="020B0604020202020204" pitchFamily="34" charset="0"/>
                <a:cs typeface="Arial" panose="020B0604020202020204" pitchFamily="34" charset="0"/>
              </a:rPr>
              <a:t>, L. Way</a:t>
            </a:r>
            <a:r>
              <a:rPr lang="en-US" sz="2800" spc="55" dirty="0" smtClean="0">
                <a:latin typeface="Arial" panose="020B0604020202020204" pitchFamily="34" charset="0"/>
                <a:cs typeface="Arial" panose="020B0604020202020204" pitchFamily="34" charset="0"/>
              </a:rPr>
              <a:t>, etc.)</a:t>
            </a:r>
          </a:p>
          <a:p>
            <a:pPr marL="354965" indent="-342265">
              <a:lnSpc>
                <a:spcPts val="2510"/>
              </a:lnSpc>
              <a:spcBef>
                <a:spcPts val="95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800" spc="55" dirty="0" smtClean="0">
                <a:latin typeface="Arial" panose="020B0604020202020204" pitchFamily="34" charset="0"/>
                <a:cs typeface="Arial" panose="020B0604020202020204" pitchFamily="34" charset="0"/>
              </a:rPr>
              <a:t>Various strategies in modern authoritarian regimes - legitimization, repression and co–</a:t>
            </a:r>
            <a:r>
              <a:rPr lang="en-US" sz="2800" spc="5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optation</a:t>
            </a:r>
            <a:r>
              <a:rPr lang="en-US" sz="2800" spc="55" dirty="0" smtClean="0">
                <a:latin typeface="Arial" panose="020B0604020202020204" pitchFamily="34" charset="0"/>
                <a:cs typeface="Arial" panose="020B0604020202020204" pitchFamily="34" charset="0"/>
              </a:rPr>
              <a:t> (and their combinations) - </a:t>
            </a:r>
            <a:r>
              <a:rPr lang="en-US" sz="2800" b="1" spc="55" dirty="0" smtClean="0">
                <a:latin typeface="Arial" panose="020B0604020202020204" pitchFamily="34" charset="0"/>
                <a:cs typeface="Arial" panose="020B0604020202020204" pitchFamily="34" charset="0"/>
              </a:rPr>
              <a:t>R. </a:t>
            </a:r>
            <a:r>
              <a:rPr lang="en-US" sz="2800" b="1" spc="5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Winthrob</a:t>
            </a:r>
            <a:r>
              <a:rPr lang="en-US" sz="2800" b="1" spc="55" dirty="0" smtClean="0">
                <a:latin typeface="Arial" panose="020B0604020202020204" pitchFamily="34" charset="0"/>
                <a:cs typeface="Arial" panose="020B0604020202020204" pitchFamily="34" charset="0"/>
              </a:rPr>
              <a:t>, S. Haber</a:t>
            </a:r>
            <a:r>
              <a:rPr lang="en-US" sz="2800" spc="55" dirty="0" smtClean="0">
                <a:latin typeface="Arial" panose="020B0604020202020204" pitchFamily="34" charset="0"/>
                <a:cs typeface="Arial" panose="020B0604020202020204" pitchFamily="34" charset="0"/>
              </a:rPr>
              <a:t>, etc.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7814" y="353695"/>
            <a:ext cx="794837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74975" marR="5080" indent="-2266950">
              <a:lnSpc>
                <a:spcPct val="100000"/>
              </a:lnSpc>
              <a:spcBef>
                <a:spcPts val="100"/>
              </a:spcBef>
            </a:pPr>
            <a:r>
              <a:rPr lang="en-US" b="0" spc="-150" dirty="0">
                <a:latin typeface="Arial Black"/>
                <a:cs typeface="Arial Black"/>
              </a:rPr>
              <a:t>Varieties of authoritarian regimes</a:t>
            </a:r>
            <a:endParaRPr b="0" spc="-10" dirty="0">
              <a:latin typeface="Arial Black"/>
              <a:cs typeface="Arial Blac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1527" y="1947672"/>
            <a:ext cx="5000625" cy="7620"/>
          </a:xfrm>
          <a:custGeom>
            <a:avLst/>
            <a:gdLst/>
            <a:ahLst/>
            <a:cxnLst/>
            <a:rect l="l" t="t" r="r" b="b"/>
            <a:pathLst>
              <a:path w="5000625" h="7619">
                <a:moveTo>
                  <a:pt x="5000256" y="0"/>
                </a:moveTo>
                <a:lnTo>
                  <a:pt x="0" y="0"/>
                </a:lnTo>
                <a:lnTo>
                  <a:pt x="0" y="7619"/>
                </a:lnTo>
                <a:lnTo>
                  <a:pt x="5000256" y="7619"/>
                </a:lnTo>
                <a:lnTo>
                  <a:pt x="50002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533400" y="1066800"/>
            <a:ext cx="7731759" cy="4678204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354965" indent="-330200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pc="65" dirty="0">
                <a:latin typeface="Arial" panose="020B0604020202020204" pitchFamily="34" charset="0"/>
                <a:cs typeface="Arial" panose="020B0604020202020204" pitchFamily="34" charset="0"/>
              </a:rPr>
              <a:t>Military-bureaucratic regime</a:t>
            </a:r>
          </a:p>
          <a:p>
            <a:pPr marL="367665" indent="-342900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  <a:tabLst>
                <a:tab pos="354965" algn="l"/>
              </a:tabLst>
            </a:pPr>
            <a:r>
              <a:rPr lang="en-US" spc="65" dirty="0">
                <a:latin typeface="Arial" panose="020B0604020202020204" pitchFamily="34" charset="0"/>
                <a:cs typeface="Arial" panose="020B0604020202020204" pitchFamily="34" charset="0"/>
              </a:rPr>
              <a:t>Often – through a military coup or a "creeping" usurpation of power</a:t>
            </a:r>
          </a:p>
          <a:p>
            <a:pPr marL="367665" indent="-342900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  <a:tabLst>
                <a:tab pos="354965" algn="l"/>
              </a:tabLst>
            </a:pPr>
            <a:r>
              <a:rPr lang="en-US" spc="65" dirty="0">
                <a:latin typeface="Arial" panose="020B0604020202020204" pitchFamily="34" charset="0"/>
                <a:cs typeface="Arial" panose="020B0604020202020204" pitchFamily="34" charset="0"/>
              </a:rPr>
              <a:t>Most of the examples are in Latin America</a:t>
            </a:r>
          </a:p>
          <a:p>
            <a:pPr marL="354965" indent="-330200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pc="65" dirty="0">
                <a:latin typeface="Arial" panose="020B0604020202020204" pitchFamily="34" charset="0"/>
                <a:cs typeface="Arial" panose="020B0604020202020204" pitchFamily="34" charset="0"/>
              </a:rPr>
              <a:t>The problem of </a:t>
            </a:r>
            <a:r>
              <a:rPr lang="en-US" spc="65" dirty="0" err="1">
                <a:latin typeface="Arial" panose="020B0604020202020204" pitchFamily="34" charset="0"/>
                <a:cs typeface="Arial" panose="020B0604020202020204" pitchFamily="34" charset="0"/>
              </a:rPr>
              <a:t>Praetorianism</a:t>
            </a:r>
            <a:r>
              <a:rPr lang="en-US" spc="65" dirty="0">
                <a:latin typeface="Arial" panose="020B0604020202020204" pitchFamily="34" charset="0"/>
                <a:cs typeface="Arial" panose="020B0604020202020204" pitchFamily="34" charset="0"/>
              </a:rPr>
              <a:t> (see </a:t>
            </a:r>
            <a:r>
              <a:rPr lang="en-US" b="1" spc="65" dirty="0">
                <a:latin typeface="Arial" panose="020B0604020202020204" pitchFamily="34" charset="0"/>
                <a:cs typeface="Arial" panose="020B0604020202020204" pitchFamily="34" charset="0"/>
              </a:rPr>
              <a:t>S. Huntington</a:t>
            </a:r>
            <a:r>
              <a:rPr lang="en-US" spc="65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54965" indent="-330200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pc="65" dirty="0">
                <a:latin typeface="Arial" panose="020B0604020202020204" pitchFamily="34" charset="0"/>
                <a:cs typeface="Arial" panose="020B0604020202020204" pitchFamily="34" charset="0"/>
              </a:rPr>
              <a:t>Military dictatorships – vs. – civilian professionals</a:t>
            </a:r>
          </a:p>
          <a:p>
            <a:pPr marL="354965" indent="-330200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pc="65" dirty="0">
                <a:latin typeface="Arial" panose="020B0604020202020204" pitchFamily="34" charset="0"/>
                <a:cs typeface="Arial" panose="020B0604020202020204" pitchFamily="34" charset="0"/>
              </a:rPr>
              <a:t>See S</a:t>
            </a:r>
            <a:r>
              <a:rPr lang="en-US" b="1" spc="65" dirty="0">
                <a:latin typeface="Arial" panose="020B0604020202020204" pitchFamily="34" charset="0"/>
                <a:cs typeface="Arial" panose="020B0604020202020204" pitchFamily="34" charset="0"/>
              </a:rPr>
              <a:t>. Finer </a:t>
            </a:r>
            <a:r>
              <a:rPr lang="en-US" spc="65" dirty="0">
                <a:latin typeface="Arial" panose="020B0604020202020204" pitchFamily="34" charset="0"/>
                <a:cs typeface="Arial" panose="020B0604020202020204" pitchFamily="34" charset="0"/>
              </a:rPr>
              <a:t>"The Horseman. The Role of the military </a:t>
            </a:r>
            <a:r>
              <a:rPr lang="en-US" spc="65" dirty="0" smtClean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ru-RU" spc="6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65" dirty="0" smtClean="0">
                <a:latin typeface="Arial" panose="020B0604020202020204" pitchFamily="34" charset="0"/>
                <a:cs typeface="Arial" panose="020B0604020202020204" pitchFamily="34" charset="0"/>
              </a:rPr>
              <a:t>Politics</a:t>
            </a:r>
            <a:r>
              <a:rPr lang="en-US" spc="65" dirty="0">
                <a:latin typeface="Arial" panose="020B0604020202020204" pitchFamily="34" charset="0"/>
                <a:cs typeface="Arial" panose="020B0604020202020204" pitchFamily="34" charset="0"/>
              </a:rPr>
              <a:t>" (1962) – by nature, the military is apolitical</a:t>
            </a:r>
          </a:p>
          <a:p>
            <a:pPr marL="354965" indent="-330200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pc="65" dirty="0">
                <a:latin typeface="Arial" panose="020B0604020202020204" pitchFamily="34" charset="0"/>
                <a:cs typeface="Arial" panose="020B0604020202020204" pitchFamily="34" charset="0"/>
              </a:rPr>
              <a:t>The influence of national traditions (Europe, Latin America, Africa)?</a:t>
            </a:r>
            <a:endParaRPr spc="-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spc="-25" dirty="0">
                <a:latin typeface="Microsoft Sans Serif"/>
                <a:cs typeface="Microsoft Sans Serif"/>
              </a:rPr>
              <a:t>17</a:t>
            </a:fld>
            <a:endParaRPr spc="-25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5518" y="582295"/>
            <a:ext cx="811149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3000" b="0" spc="-135" dirty="0">
                <a:latin typeface="Arial Black"/>
                <a:cs typeface="Arial Black"/>
              </a:rPr>
              <a:t>Varieties of authoritarian regimes</a:t>
            </a:r>
            <a:endParaRPr sz="3000" dirty="0">
              <a:latin typeface="Arial Black"/>
              <a:cs typeface="Arial Blac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1527" y="1947672"/>
            <a:ext cx="4610735" cy="7620"/>
          </a:xfrm>
          <a:custGeom>
            <a:avLst/>
            <a:gdLst/>
            <a:ahLst/>
            <a:cxnLst/>
            <a:rect l="l" t="t" r="r" b="b"/>
            <a:pathLst>
              <a:path w="4610735" h="7619">
                <a:moveTo>
                  <a:pt x="4610112" y="0"/>
                </a:moveTo>
                <a:lnTo>
                  <a:pt x="0" y="0"/>
                </a:lnTo>
                <a:lnTo>
                  <a:pt x="0" y="7619"/>
                </a:lnTo>
                <a:lnTo>
                  <a:pt x="4610112" y="7619"/>
                </a:lnTo>
                <a:lnTo>
                  <a:pt x="4610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40" y="1551686"/>
            <a:ext cx="7886700" cy="5047536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spc="90" dirty="0" smtClean="0">
                <a:latin typeface="Arial" panose="020B0604020202020204" pitchFamily="34" charset="0"/>
                <a:cs typeface="Arial" panose="020B0604020202020204" pitchFamily="34" charset="0"/>
              </a:rPr>
              <a:t>Corporate authoritarianism</a:t>
            </a: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  <a:tabLst>
                <a:tab pos="354965" algn="l"/>
              </a:tabLst>
            </a:pPr>
            <a:r>
              <a:rPr lang="en-US" sz="2400" spc="90" dirty="0" smtClean="0">
                <a:latin typeface="Arial" panose="020B0604020202020204" pitchFamily="34" charset="0"/>
                <a:cs typeface="Arial" panose="020B0604020202020204" pitchFamily="34" charset="0"/>
              </a:rPr>
              <a:t>Corporate representation of interests – vs. – </a:t>
            </a:r>
            <a:r>
              <a:rPr lang="en-US" sz="2400" spc="9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ideologized</a:t>
            </a:r>
            <a:r>
              <a:rPr lang="en-US" sz="2400" spc="90" dirty="0" smtClean="0">
                <a:latin typeface="Arial" panose="020B0604020202020204" pitchFamily="34" charset="0"/>
                <a:cs typeface="Arial" panose="020B0604020202020204" pitchFamily="34" charset="0"/>
              </a:rPr>
              <a:t> mass parties</a:t>
            </a: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  <a:tabLst>
                <a:tab pos="354965" algn="l"/>
              </a:tabLst>
            </a:pPr>
            <a:r>
              <a:rPr lang="en-US" sz="2400" spc="90" dirty="0" smtClean="0">
                <a:latin typeface="Arial" panose="020B0604020202020204" pitchFamily="34" charset="0"/>
                <a:cs typeface="Arial" panose="020B0604020202020204" pitchFamily="34" charset="0"/>
              </a:rPr>
              <a:t>De facto one–party rule</a:t>
            </a: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spc="90" dirty="0" smtClean="0">
                <a:latin typeface="Arial" panose="020B0604020202020204" pitchFamily="34" charset="0"/>
                <a:cs typeface="Arial" panose="020B0604020202020204" pitchFamily="34" charset="0"/>
              </a:rPr>
              <a:t>F.'s contribution </a:t>
            </a:r>
            <a:r>
              <a:rPr lang="en-US" sz="2400" spc="9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Schmitter</a:t>
            </a:r>
            <a:r>
              <a:rPr lang="en-US" sz="2400" spc="90" dirty="0" smtClean="0">
                <a:latin typeface="Arial" panose="020B0604020202020204" pitchFamily="34" charset="0"/>
                <a:cs typeface="Arial" panose="020B0604020202020204" pitchFamily="34" charset="0"/>
              </a:rPr>
              <a:t> and G. O'Donnell:</a:t>
            </a: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spc="90" dirty="0" smtClean="0">
                <a:latin typeface="Arial" panose="020B0604020202020204" pitchFamily="34" charset="0"/>
                <a:cs typeface="Arial" panose="020B0604020202020204" pitchFamily="34" charset="0"/>
              </a:rPr>
              <a:t>The system of hierarchical structures created "from above"</a:t>
            </a: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spc="90" dirty="0" smtClean="0">
                <a:latin typeface="Arial" panose="020B0604020202020204" pitchFamily="34" charset="0"/>
                <a:cs typeface="Arial" panose="020B0604020202020204" pitchFamily="34" charset="0"/>
              </a:rPr>
              <a:t>is a relatively wide, but rigidly fixed system of representation</a:t>
            </a: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spc="90" dirty="0" smtClean="0">
                <a:latin typeface="Arial" panose="020B0604020202020204" pitchFamily="34" charset="0"/>
                <a:cs typeface="Arial" panose="020B0604020202020204" pitchFamily="34" charset="0"/>
              </a:rPr>
              <a:t>Examples: Portugal under Salazar, Spain under Franco, Mexico under domination</a:t>
            </a: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spc="90" dirty="0" smtClean="0">
                <a:latin typeface="Arial" panose="020B0604020202020204" pitchFamily="34" charset="0"/>
                <a:cs typeface="Arial" panose="020B0604020202020204" pitchFamily="34" charset="0"/>
              </a:rPr>
              <a:t>The Institutional Revolutionary Party…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spc="-25" dirty="0">
                <a:latin typeface="Microsoft Sans Serif"/>
                <a:cs typeface="Microsoft Sans Serif"/>
              </a:rPr>
              <a:t>18</a:t>
            </a:fld>
            <a:endParaRPr spc="-25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5518" y="582295"/>
            <a:ext cx="811149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3000" b="0" spc="-135" dirty="0">
                <a:latin typeface="Arial Black"/>
                <a:cs typeface="Arial Black"/>
              </a:rPr>
              <a:t>Varieties of authoritarian regimes</a:t>
            </a:r>
            <a:endParaRPr sz="3000" dirty="0">
              <a:latin typeface="Arial Black"/>
              <a:cs typeface="Arial Blac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1527" y="1947672"/>
            <a:ext cx="4712335" cy="7620"/>
          </a:xfrm>
          <a:custGeom>
            <a:avLst/>
            <a:gdLst/>
            <a:ahLst/>
            <a:cxnLst/>
            <a:rect l="l" t="t" r="r" b="b"/>
            <a:pathLst>
              <a:path w="4712335" h="7619">
                <a:moveTo>
                  <a:pt x="4712220" y="0"/>
                </a:moveTo>
                <a:lnTo>
                  <a:pt x="0" y="0"/>
                </a:lnTo>
                <a:lnTo>
                  <a:pt x="0" y="7619"/>
                </a:lnTo>
                <a:lnTo>
                  <a:pt x="4712220" y="7619"/>
                </a:lnTo>
                <a:lnTo>
                  <a:pt x="4712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15518" y="1295400"/>
            <a:ext cx="7900034" cy="52604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614045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lang="en-US" sz="2800" spc="45" dirty="0" smtClean="0">
                <a:latin typeface="Arial" panose="020B0604020202020204" pitchFamily="34" charset="0"/>
                <a:cs typeface="Arial" panose="020B0604020202020204" pitchFamily="34" charset="0"/>
              </a:rPr>
              <a:t>Pre-totalitarian authoritarianism – on the question of the stages of formation of regime types</a:t>
            </a:r>
          </a:p>
          <a:p>
            <a:pPr marL="469900" marR="614045" indent="-457200">
              <a:lnSpc>
                <a:spcPct val="100000"/>
              </a:lnSpc>
              <a:spcBef>
                <a:spcPts val="100"/>
              </a:spcBef>
              <a:buFont typeface="Courier New" panose="02070309020205020404" pitchFamily="49" charset="0"/>
              <a:buChar char="o"/>
              <a:tabLst>
                <a:tab pos="355600" algn="l"/>
              </a:tabLst>
            </a:pPr>
            <a:r>
              <a:rPr lang="en-US" sz="2800" spc="45" dirty="0" smtClean="0">
                <a:latin typeface="Arial" panose="020B0604020202020204" pitchFamily="34" charset="0"/>
                <a:cs typeface="Arial" panose="020B0604020202020204" pitchFamily="34" charset="0"/>
              </a:rPr>
              <a:t>Proto-fascist mobilization regimes ("participatory")</a:t>
            </a:r>
          </a:p>
          <a:p>
            <a:pPr marL="469900" marR="614045" indent="-457200">
              <a:lnSpc>
                <a:spcPct val="100000"/>
              </a:lnSpc>
              <a:spcBef>
                <a:spcPts val="100"/>
              </a:spcBef>
              <a:buFont typeface="Courier New" panose="02070309020205020404" pitchFamily="49" charset="0"/>
              <a:buChar char="o"/>
              <a:tabLst>
                <a:tab pos="355600" algn="l"/>
              </a:tabLst>
            </a:pPr>
            <a:r>
              <a:rPr lang="en-US" sz="2800" spc="45" dirty="0" smtClean="0">
                <a:latin typeface="Arial" panose="020B0604020202020204" pitchFamily="34" charset="0"/>
                <a:cs typeface="Arial" panose="020B0604020202020204" pitchFamily="34" charset="0"/>
              </a:rPr>
              <a:t>One influential political force focused on a totalitarian utopia</a:t>
            </a:r>
          </a:p>
          <a:p>
            <a:pPr marL="469900" marR="614045" indent="-457200">
              <a:lnSpc>
                <a:spcPct val="100000"/>
              </a:lnSpc>
              <a:spcBef>
                <a:spcPts val="100"/>
              </a:spcBef>
              <a:buFont typeface="Courier New" panose="02070309020205020404" pitchFamily="49" charset="0"/>
              <a:buChar char="o"/>
              <a:tabLst>
                <a:tab pos="355600" algn="l"/>
              </a:tabLst>
            </a:pPr>
            <a:r>
              <a:rPr lang="en-US" sz="2800" spc="45" dirty="0" smtClean="0">
                <a:latin typeface="Arial" panose="020B0604020202020204" pitchFamily="34" charset="0"/>
                <a:cs typeface="Arial" panose="020B0604020202020204" pitchFamily="34" charset="0"/>
              </a:rPr>
              <a:t>The army and other interest groups (sometimes the church) seeking to limit pluralism</a:t>
            </a:r>
          </a:p>
          <a:p>
            <a:pPr marL="469900" marR="614045" indent="-457200">
              <a:lnSpc>
                <a:spcPct val="100000"/>
              </a:lnSpc>
              <a:spcBef>
                <a:spcPts val="100"/>
              </a:spcBef>
              <a:buFont typeface="Courier New" panose="02070309020205020404" pitchFamily="49" charset="0"/>
              <a:buChar char="o"/>
              <a:tabLst>
                <a:tab pos="355600" algn="l"/>
              </a:tabLst>
            </a:pPr>
            <a:r>
              <a:rPr lang="en-US" sz="2800" spc="45" dirty="0" smtClean="0">
                <a:latin typeface="Arial" panose="020B0604020202020204" pitchFamily="34" charset="0"/>
                <a:cs typeface="Arial" panose="020B0604020202020204" pitchFamily="34" charset="0"/>
              </a:rPr>
              <a:t>The situation of social and political uncertainty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spc="-25" dirty="0">
                <a:latin typeface="Microsoft Sans Serif"/>
                <a:cs typeface="Microsoft Sans Serif"/>
              </a:rPr>
              <a:t>19</a:t>
            </a:fld>
            <a:endParaRPr spc="-25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9739" y="2425174"/>
            <a:ext cx="6922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Political systems and regimes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51720" y="3624655"/>
            <a:ext cx="6264696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</a:rPr>
              <a:t>Lecture</a:t>
            </a:r>
            <a:r>
              <a:rPr lang="ru-RU" sz="32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</a:rPr>
              <a:t>6</a:t>
            </a:r>
            <a:endParaRPr lang="ru-RU" sz="32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Modern authoritarianism. Traditional absolute monarchies, oligarchic and military regimes </a:t>
            </a:r>
            <a:endParaRPr lang="ru-RU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1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5518" y="582295"/>
            <a:ext cx="811149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3000" b="0" spc="-135" dirty="0">
                <a:latin typeface="Arial Black"/>
                <a:cs typeface="Arial Black"/>
              </a:rPr>
              <a:t>Varieties of authoritarian regimes</a:t>
            </a:r>
            <a:endParaRPr sz="3000" dirty="0">
              <a:latin typeface="Arial Black"/>
              <a:cs typeface="Arial Blac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1527" y="1947672"/>
            <a:ext cx="5121275" cy="7620"/>
          </a:xfrm>
          <a:custGeom>
            <a:avLst/>
            <a:gdLst/>
            <a:ahLst/>
            <a:cxnLst/>
            <a:rect l="l" t="t" r="r" b="b"/>
            <a:pathLst>
              <a:path w="5121275" h="7619">
                <a:moveTo>
                  <a:pt x="5120652" y="0"/>
                </a:moveTo>
                <a:lnTo>
                  <a:pt x="0" y="0"/>
                </a:lnTo>
                <a:lnTo>
                  <a:pt x="0" y="7619"/>
                </a:lnTo>
                <a:lnTo>
                  <a:pt x="5120652" y="7619"/>
                </a:lnTo>
                <a:lnTo>
                  <a:pt x="512065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91527" y="4584191"/>
            <a:ext cx="5067935" cy="7620"/>
          </a:xfrm>
          <a:custGeom>
            <a:avLst/>
            <a:gdLst/>
            <a:ahLst/>
            <a:cxnLst/>
            <a:rect l="l" t="t" r="r" b="b"/>
            <a:pathLst>
              <a:path w="5067935" h="7620">
                <a:moveTo>
                  <a:pt x="5067312" y="0"/>
                </a:moveTo>
                <a:lnTo>
                  <a:pt x="0" y="0"/>
                </a:lnTo>
                <a:lnTo>
                  <a:pt x="0" y="7619"/>
                </a:lnTo>
                <a:lnTo>
                  <a:pt x="5067312" y="7619"/>
                </a:lnTo>
                <a:lnTo>
                  <a:pt x="50673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35940" y="1551686"/>
            <a:ext cx="7264400" cy="4385816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spc="80" dirty="0" smtClean="0">
                <a:latin typeface="Microsoft Sans Serif"/>
                <a:cs typeface="Microsoft Sans Serif"/>
              </a:rPr>
              <a:t>Postcolonial authoritarianism</a:t>
            </a: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  <a:tabLst>
                <a:tab pos="354965" algn="l"/>
              </a:tabLst>
            </a:pPr>
            <a:r>
              <a:rPr lang="en-US" sz="2400" spc="80" dirty="0" smtClean="0">
                <a:latin typeface="Microsoft Sans Serif"/>
                <a:cs typeface="Microsoft Sans Serif"/>
              </a:rPr>
              <a:t>After the colonies gained independence</a:t>
            </a: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  <a:tabLst>
                <a:tab pos="354965" algn="l"/>
              </a:tabLst>
            </a:pPr>
            <a:r>
              <a:rPr lang="en-US" sz="2400" spc="80" dirty="0" smtClean="0">
                <a:latin typeface="Microsoft Sans Serif"/>
                <a:cs typeface="Microsoft Sans Serif"/>
              </a:rPr>
              <a:t>Often – one-party mobilization regimes</a:t>
            </a: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  <a:tabLst>
                <a:tab pos="354965" algn="l"/>
              </a:tabLst>
            </a:pPr>
            <a:r>
              <a:rPr lang="en-US" sz="2400" spc="80" dirty="0" smtClean="0">
                <a:latin typeface="Microsoft Sans Serif"/>
                <a:cs typeface="Microsoft Sans Serif"/>
              </a:rPr>
              <a:t>Populism for the sake of support "from below"</a:t>
            </a: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  <a:tabLst>
                <a:tab pos="354965" algn="l"/>
              </a:tabLst>
            </a:pPr>
            <a:r>
              <a:rPr lang="en-US" sz="2400" spc="80" dirty="0" smtClean="0">
                <a:latin typeface="Microsoft Sans Serif"/>
                <a:cs typeface="Microsoft Sans Serif"/>
              </a:rPr>
              <a:t>Egalitarianism and nationalism</a:t>
            </a: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  <a:tabLst>
                <a:tab pos="354965" algn="l"/>
              </a:tabLst>
            </a:pPr>
            <a:r>
              <a:rPr lang="en-US" sz="2400" spc="80" dirty="0" err="1" smtClean="0">
                <a:latin typeface="Microsoft Sans Serif"/>
                <a:cs typeface="Microsoft Sans Serif"/>
              </a:rPr>
              <a:t>DR</a:t>
            </a:r>
            <a:r>
              <a:rPr lang="en-US" sz="2400" spc="80" dirty="0" smtClean="0">
                <a:latin typeface="Microsoft Sans Serif"/>
                <a:cs typeface="Microsoft Sans Serif"/>
              </a:rPr>
              <a:t> Congo under Mobutu, Senegal under Senghor…</a:t>
            </a: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  <a:tabLst>
                <a:tab pos="354965" algn="l"/>
              </a:tabLst>
            </a:pPr>
            <a:endParaRPr lang="en-US" sz="2400" spc="80" dirty="0" smtClean="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  <a:tabLst>
                <a:tab pos="354965" algn="l"/>
              </a:tabLst>
            </a:pPr>
            <a:r>
              <a:rPr lang="en-US" sz="2400" spc="80" dirty="0" smtClean="0">
                <a:latin typeface="Microsoft Sans Serif"/>
                <a:cs typeface="Microsoft Sans Serif"/>
              </a:rPr>
              <a:t>Racial (ethnic) democracy (oligarchy) South Africa under the apartheid regime</a:t>
            </a:r>
            <a:endParaRPr lang="ru-RU" sz="2000" dirty="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spc="-25" dirty="0">
                <a:latin typeface="Microsoft Sans Serif"/>
                <a:cs typeface="Microsoft Sans Serif"/>
              </a:rPr>
              <a:t>20</a:t>
            </a:fld>
            <a:endParaRPr spc="-25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5518" y="582295"/>
            <a:ext cx="811149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3000" b="0" spc="-135" dirty="0">
                <a:latin typeface="Arial Black"/>
                <a:cs typeface="Arial Black"/>
              </a:rPr>
              <a:t>Varieties of authoritarian regimes</a:t>
            </a:r>
            <a:endParaRPr sz="3000" dirty="0">
              <a:latin typeface="Arial Black"/>
              <a:cs typeface="Arial Blac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1527" y="1911096"/>
            <a:ext cx="1590040" cy="7620"/>
          </a:xfrm>
          <a:custGeom>
            <a:avLst/>
            <a:gdLst/>
            <a:ahLst/>
            <a:cxnLst/>
            <a:rect l="l" t="t" r="r" b="b"/>
            <a:pathLst>
              <a:path w="1590039" h="7619">
                <a:moveTo>
                  <a:pt x="1589531" y="0"/>
                </a:moveTo>
                <a:lnTo>
                  <a:pt x="0" y="0"/>
                </a:lnTo>
                <a:lnTo>
                  <a:pt x="0" y="7619"/>
                </a:lnTo>
                <a:lnTo>
                  <a:pt x="1589531" y="7619"/>
                </a:lnTo>
                <a:lnTo>
                  <a:pt x="15895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905755" y="4925567"/>
            <a:ext cx="2753995" cy="7620"/>
          </a:xfrm>
          <a:custGeom>
            <a:avLst/>
            <a:gdLst/>
            <a:ahLst/>
            <a:cxnLst/>
            <a:rect l="l" t="t" r="r" b="b"/>
            <a:pathLst>
              <a:path w="2753995" h="7620">
                <a:moveTo>
                  <a:pt x="2753868" y="0"/>
                </a:moveTo>
                <a:lnTo>
                  <a:pt x="0" y="0"/>
                </a:lnTo>
                <a:lnTo>
                  <a:pt x="0" y="7619"/>
                </a:lnTo>
                <a:lnTo>
                  <a:pt x="2753868" y="7619"/>
                </a:lnTo>
                <a:lnTo>
                  <a:pt x="27538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xfrm>
            <a:off x="535940" y="1550516"/>
            <a:ext cx="7731759" cy="5150128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32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dirty="0" err="1"/>
              <a:t>Sultanism</a:t>
            </a:r>
            <a:r>
              <a:rPr lang="en-US" dirty="0"/>
              <a:t> as a special type of authoritarianism</a:t>
            </a:r>
          </a:p>
          <a:p>
            <a:pPr marL="355600" indent="-342900">
              <a:lnSpc>
                <a:spcPct val="100000"/>
              </a:lnSpc>
              <a:spcBef>
                <a:spcPts val="320"/>
              </a:spcBef>
              <a:buFont typeface="Courier New" panose="02070309020205020404" pitchFamily="49" charset="0"/>
              <a:buChar char="o"/>
              <a:tabLst>
                <a:tab pos="354965" algn="l"/>
              </a:tabLst>
            </a:pPr>
            <a:r>
              <a:rPr lang="en-US" dirty="0"/>
              <a:t>Unlimited power</a:t>
            </a:r>
          </a:p>
          <a:p>
            <a:pPr marL="355600" indent="-342900">
              <a:lnSpc>
                <a:spcPct val="100000"/>
              </a:lnSpc>
              <a:spcBef>
                <a:spcPts val="320"/>
              </a:spcBef>
              <a:buFont typeface="Courier New" panose="02070309020205020404" pitchFamily="49" charset="0"/>
              <a:buChar char="o"/>
              <a:tabLst>
                <a:tab pos="354965" algn="l"/>
              </a:tabLst>
            </a:pPr>
            <a:r>
              <a:rPr lang="en-US" dirty="0"/>
              <a:t>There is no ideological basis</a:t>
            </a:r>
          </a:p>
          <a:p>
            <a:pPr marL="355600" indent="-342900">
              <a:lnSpc>
                <a:spcPct val="100000"/>
              </a:lnSpc>
              <a:spcBef>
                <a:spcPts val="320"/>
              </a:spcBef>
              <a:buFont typeface="Courier New" panose="02070309020205020404" pitchFamily="49" charset="0"/>
              <a:buChar char="o"/>
              <a:tabLst>
                <a:tab pos="354965" algn="l"/>
              </a:tabLst>
            </a:pPr>
            <a:r>
              <a:rPr lang="en-US" dirty="0"/>
              <a:t>The non-necessity of the party</a:t>
            </a:r>
          </a:p>
          <a:p>
            <a:pPr marL="355600" indent="-342900">
              <a:lnSpc>
                <a:spcPct val="100000"/>
              </a:lnSpc>
              <a:spcBef>
                <a:spcPts val="320"/>
              </a:spcBef>
              <a:buFont typeface="Courier New" panose="02070309020205020404" pitchFamily="49" charset="0"/>
              <a:buChar char="o"/>
              <a:tabLst>
                <a:tab pos="354965" algn="l"/>
              </a:tabLst>
            </a:pPr>
            <a:r>
              <a:rPr lang="en-US" dirty="0"/>
              <a:t>The unpredictability of arbitrariness</a:t>
            </a:r>
          </a:p>
          <a:p>
            <a:pPr marL="354965" indent="-342265">
              <a:lnSpc>
                <a:spcPct val="100000"/>
              </a:lnSpc>
              <a:spcBef>
                <a:spcPts val="32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dirty="0"/>
              <a:t>Haiti under Duvalier, CAR under </a:t>
            </a:r>
            <a:r>
              <a:rPr lang="en-US" dirty="0" err="1"/>
              <a:t>Bocasse</a:t>
            </a:r>
            <a:r>
              <a:rPr lang="en-US" dirty="0"/>
              <a:t>, Zaire under Mobutu, Uganda under Idi Amin…</a:t>
            </a:r>
          </a:p>
          <a:p>
            <a:pPr marL="354965" indent="-342265">
              <a:lnSpc>
                <a:spcPct val="100000"/>
              </a:lnSpc>
              <a:spcBef>
                <a:spcPts val="32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dirty="0"/>
              <a:t>Question: Are there any examples of modern volcanism?</a:t>
            </a:r>
          </a:p>
          <a:p>
            <a:pPr marL="354965" indent="-342265">
              <a:lnSpc>
                <a:spcPct val="100000"/>
              </a:lnSpc>
              <a:spcBef>
                <a:spcPts val="32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dirty="0"/>
              <a:t>See M. Weber and R. Pipes on patrimonialism (power + property)</a:t>
            </a:r>
          </a:p>
          <a:p>
            <a:pPr marL="354965" indent="-342265">
              <a:lnSpc>
                <a:spcPct val="100000"/>
              </a:lnSpc>
              <a:spcBef>
                <a:spcPts val="32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dirty="0"/>
              <a:t>Discussions about modern neopatrimonialism (using the example of Africa and beyond)</a:t>
            </a:r>
            <a:endParaRPr spc="-10"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spc="-25" dirty="0">
                <a:latin typeface="Microsoft Sans Serif"/>
                <a:cs typeface="Microsoft Sans Serif"/>
              </a:rPr>
              <a:t>21</a:t>
            </a:fld>
            <a:endParaRPr spc="-25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spc="-25" dirty="0">
                <a:latin typeface="Microsoft Sans Serif"/>
                <a:cs typeface="Microsoft Sans Serif"/>
              </a:rPr>
              <a:t>22</a:t>
            </a:fld>
            <a:endParaRPr spc="-25" dirty="0">
              <a:latin typeface="Microsoft Sans Serif"/>
              <a:cs typeface="Microsoft Sans Serif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7814" y="353695"/>
            <a:ext cx="7948371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75610" marR="5080" indent="-2529205">
              <a:lnSpc>
                <a:spcPct val="100000"/>
              </a:lnSpc>
              <a:spcBef>
                <a:spcPts val="100"/>
              </a:spcBef>
            </a:pPr>
            <a:r>
              <a:rPr lang="en-US" b="0" spc="-175" dirty="0">
                <a:latin typeface="Arial Black"/>
                <a:cs typeface="Arial Black"/>
              </a:rPr>
              <a:t>New typologies of authoritarian regimes</a:t>
            </a:r>
            <a:endParaRPr b="0" spc="-10" dirty="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50516"/>
            <a:ext cx="6864984" cy="5265544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20"/>
              </a:spcBef>
              <a:tabLst>
                <a:tab pos="354965" algn="l"/>
              </a:tabLst>
            </a:pPr>
            <a:r>
              <a:rPr lang="en-US" sz="2400" b="1" spc="-235" dirty="0" smtClean="0">
                <a:latin typeface="Arial" panose="020B0604020202020204" pitchFamily="34" charset="0"/>
                <a:cs typeface="Arial" panose="020B0604020202020204" pitchFamily="34" charset="0"/>
              </a:rPr>
              <a:t>B. Geddes et al.</a:t>
            </a:r>
          </a:p>
          <a:p>
            <a:pPr marL="12700">
              <a:lnSpc>
                <a:spcPct val="100000"/>
              </a:lnSpc>
              <a:spcBef>
                <a:spcPts val="320"/>
              </a:spcBef>
              <a:tabLst>
                <a:tab pos="354965" algn="l"/>
              </a:tabLst>
            </a:pPr>
            <a:r>
              <a:rPr lang="en-US" sz="2400" spc="-235" dirty="0" smtClean="0">
                <a:latin typeface="Arial" panose="020B0604020202020204" pitchFamily="34" charset="0"/>
                <a:cs typeface="Arial" panose="020B0604020202020204" pitchFamily="34" charset="0"/>
              </a:rPr>
              <a:t>Authoritarian regimes with a dominant party</a:t>
            </a:r>
          </a:p>
          <a:p>
            <a:pPr marL="354965" indent="-342265">
              <a:lnSpc>
                <a:spcPct val="100000"/>
              </a:lnSpc>
              <a:spcBef>
                <a:spcPts val="32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spc="-235" dirty="0" smtClean="0">
                <a:latin typeface="Arial" panose="020B0604020202020204" pitchFamily="34" charset="0"/>
                <a:cs typeface="Arial" panose="020B0604020202020204" pitchFamily="34" charset="0"/>
              </a:rPr>
              <a:t>Military regimes</a:t>
            </a:r>
          </a:p>
          <a:p>
            <a:pPr marL="354965" indent="-342265">
              <a:lnSpc>
                <a:spcPct val="100000"/>
              </a:lnSpc>
              <a:spcBef>
                <a:spcPts val="32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spc="-235" dirty="0" smtClean="0">
                <a:latin typeface="Arial" panose="020B0604020202020204" pitchFamily="34" charset="0"/>
                <a:cs typeface="Arial" panose="020B0604020202020204" pitchFamily="34" charset="0"/>
              </a:rPr>
              <a:t>Personalized modes</a:t>
            </a:r>
          </a:p>
          <a:p>
            <a:pPr marL="12700">
              <a:lnSpc>
                <a:spcPct val="100000"/>
              </a:lnSpc>
              <a:spcBef>
                <a:spcPts val="320"/>
              </a:spcBef>
              <a:tabLst>
                <a:tab pos="354965" algn="l"/>
              </a:tabLst>
            </a:pPr>
            <a:r>
              <a:rPr lang="en-US" sz="2400" b="1" spc="-235" dirty="0" smtClean="0"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en-US" sz="2400" b="1" spc="-23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Hadenius</a:t>
            </a:r>
            <a:r>
              <a:rPr lang="en-US" sz="2400" b="1" spc="-235" dirty="0" smtClean="0">
                <a:latin typeface="Arial" panose="020B0604020202020204" pitchFamily="34" charset="0"/>
                <a:cs typeface="Arial" panose="020B0604020202020204" pitchFamily="34" charset="0"/>
              </a:rPr>
              <a:t>, J. Theorell</a:t>
            </a:r>
          </a:p>
          <a:p>
            <a:pPr marL="12700">
              <a:lnSpc>
                <a:spcPct val="100000"/>
              </a:lnSpc>
              <a:spcBef>
                <a:spcPts val="320"/>
              </a:spcBef>
              <a:tabLst>
                <a:tab pos="354965" algn="l"/>
              </a:tabLst>
            </a:pPr>
            <a:r>
              <a:rPr lang="en-US" sz="2400" spc="-235" dirty="0" smtClean="0">
                <a:latin typeface="Arial" panose="020B0604020202020204" pitchFamily="34" charset="0"/>
                <a:cs typeface="Arial" panose="020B0604020202020204" pitchFamily="34" charset="0"/>
              </a:rPr>
              <a:t>Non-electoral regimes</a:t>
            </a:r>
          </a:p>
          <a:p>
            <a:pPr marL="354965" indent="-342265">
              <a:lnSpc>
                <a:spcPct val="100000"/>
              </a:lnSpc>
              <a:spcBef>
                <a:spcPts val="32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spc="-235" dirty="0" smtClean="0">
                <a:latin typeface="Arial" panose="020B0604020202020204" pitchFamily="34" charset="0"/>
                <a:cs typeface="Arial" panose="020B0604020202020204" pitchFamily="34" charset="0"/>
              </a:rPr>
              <a:t>monarchies where the monarch constantly uses his vast power</a:t>
            </a:r>
          </a:p>
          <a:p>
            <a:pPr marL="354965" indent="-342265">
              <a:lnSpc>
                <a:spcPct val="100000"/>
              </a:lnSpc>
              <a:spcBef>
                <a:spcPts val="32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spc="-235" dirty="0" smtClean="0">
                <a:latin typeface="Arial" panose="020B0604020202020204" pitchFamily="34" charset="0"/>
                <a:cs typeface="Arial" panose="020B0604020202020204" pitchFamily="34" charset="0"/>
              </a:rPr>
              <a:t>Military regimes</a:t>
            </a:r>
          </a:p>
          <a:p>
            <a:pPr marL="354965" indent="-342265">
              <a:lnSpc>
                <a:spcPct val="100000"/>
              </a:lnSpc>
              <a:spcBef>
                <a:spcPts val="32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spc="-235" dirty="0" smtClean="0">
                <a:latin typeface="Arial" panose="020B0604020202020204" pitchFamily="34" charset="0"/>
                <a:cs typeface="Arial" panose="020B0604020202020204" pitchFamily="34" charset="0"/>
              </a:rPr>
              <a:t>Electoral regimes</a:t>
            </a:r>
          </a:p>
          <a:p>
            <a:pPr marL="354965" indent="-342265">
              <a:lnSpc>
                <a:spcPct val="100000"/>
              </a:lnSpc>
              <a:spcBef>
                <a:spcPts val="32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spc="-235" dirty="0" smtClean="0">
                <a:latin typeface="Arial" panose="020B0604020202020204" pitchFamily="34" charset="0"/>
                <a:cs typeface="Arial" panose="020B0604020202020204" pitchFamily="34" charset="0"/>
              </a:rPr>
              <a:t>Non-partisan regimes</a:t>
            </a:r>
          </a:p>
          <a:p>
            <a:pPr marL="354965" indent="-342265">
              <a:lnSpc>
                <a:spcPct val="100000"/>
              </a:lnSpc>
              <a:spcBef>
                <a:spcPts val="32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spc="-235" dirty="0" smtClean="0">
                <a:latin typeface="Arial" panose="020B0604020202020204" pitchFamily="34" charset="0"/>
                <a:cs typeface="Arial" panose="020B0604020202020204" pitchFamily="34" charset="0"/>
              </a:rPr>
              <a:t>One-party regimes</a:t>
            </a:r>
          </a:p>
          <a:p>
            <a:pPr marL="354965" indent="-342265">
              <a:lnSpc>
                <a:spcPct val="100000"/>
              </a:lnSpc>
              <a:spcBef>
                <a:spcPts val="32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spc="-235" dirty="0" smtClean="0">
                <a:latin typeface="Arial" panose="020B0604020202020204" pitchFamily="34" charset="0"/>
                <a:cs typeface="Arial" panose="020B0604020202020204" pitchFamily="34" charset="0"/>
              </a:rPr>
              <a:t>A regime with limited pluralism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7814" y="353695"/>
            <a:ext cx="7948371" cy="719812"/>
          </a:xfrm>
          <a:prstGeom prst="rect">
            <a:avLst/>
          </a:prstGeom>
        </p:spPr>
        <p:txBody>
          <a:bodyPr vert="horz" wrap="square" lIns="0" tIns="225171" rIns="0" bIns="0" rtlCol="0">
            <a:spAutoFit/>
          </a:bodyPr>
          <a:lstStyle/>
          <a:p>
            <a:pPr marL="1528445">
              <a:lnSpc>
                <a:spcPct val="100000"/>
              </a:lnSpc>
              <a:spcBef>
                <a:spcPts val="105"/>
              </a:spcBef>
            </a:pPr>
            <a:r>
              <a:rPr lang="en-US" b="0" spc="-155" dirty="0">
                <a:latin typeface="Arial Black"/>
                <a:cs typeface="Arial Black"/>
              </a:rPr>
              <a:t>"Hybrid" modes</a:t>
            </a:r>
            <a:endParaRPr b="0" spc="-75" dirty="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78305"/>
            <a:ext cx="3655060" cy="38472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ts val="274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dirty="0" smtClean="0">
                <a:latin typeface="Microsoft Sans Serif"/>
                <a:cs typeface="Microsoft Sans Serif"/>
              </a:rPr>
              <a:t>A combination of signs of democracy (often "facade" institutions) and undemocratic practices</a:t>
            </a:r>
          </a:p>
          <a:p>
            <a:pPr marL="354965" indent="-342265">
              <a:lnSpc>
                <a:spcPts val="274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dirty="0" smtClean="0">
                <a:latin typeface="Microsoft Sans Serif"/>
                <a:cs typeface="Microsoft Sans Serif"/>
              </a:rPr>
              <a:t>Where are "hybrids" evolving?</a:t>
            </a:r>
          </a:p>
          <a:p>
            <a:pPr marL="354965" indent="-342265">
              <a:lnSpc>
                <a:spcPts val="274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dirty="0" smtClean="0">
                <a:latin typeface="Microsoft Sans Serif"/>
                <a:cs typeface="Microsoft Sans Serif"/>
              </a:rPr>
              <a:t>Stability – "hybrids" are not necessarily a "transitional" regime type</a:t>
            </a:r>
            <a:endParaRPr sz="2400" dirty="0">
              <a:latin typeface="Microsoft Sans Serif"/>
              <a:cs typeface="Microsoft Sans Serif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98797" y="1643390"/>
            <a:ext cx="4247388" cy="3717036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spc="-25" dirty="0">
                <a:latin typeface="Microsoft Sans Serif"/>
                <a:cs typeface="Microsoft Sans Serif"/>
              </a:rPr>
              <a:t>23</a:t>
            </a:fld>
            <a:endParaRPr spc="-25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7814" y="353695"/>
            <a:ext cx="7948371" cy="2443361"/>
          </a:xfrm>
          <a:prstGeom prst="rect">
            <a:avLst/>
          </a:prstGeom>
        </p:spPr>
        <p:txBody>
          <a:bodyPr vert="horz" wrap="square" lIns="0" tIns="225171" rIns="0" bIns="0" rtlCol="0">
            <a:spAutoFit/>
          </a:bodyPr>
          <a:lstStyle/>
          <a:p>
            <a:pPr marL="539750" algn="ctr">
              <a:spcBef>
                <a:spcPts val="105"/>
              </a:spcBef>
            </a:pPr>
            <a:r>
              <a:rPr b="0" spc="-95" dirty="0">
                <a:latin typeface="Arial Black"/>
                <a:cs typeface="Arial Black"/>
              </a:rPr>
              <a:t>Авторитаризм</a:t>
            </a:r>
            <a:r>
              <a:rPr b="0" spc="-215" dirty="0">
                <a:latin typeface="Arial Black"/>
                <a:cs typeface="Arial Black"/>
              </a:rPr>
              <a:t> </a:t>
            </a:r>
            <a:r>
              <a:rPr b="0" dirty="0">
                <a:latin typeface="Arial Black"/>
                <a:cs typeface="Arial Black"/>
              </a:rPr>
              <a:t>и</a:t>
            </a:r>
            <a:r>
              <a:rPr b="0" spc="-190" dirty="0">
                <a:latin typeface="Arial Black"/>
                <a:cs typeface="Arial Black"/>
              </a:rPr>
              <a:t> </a:t>
            </a:r>
            <a:r>
              <a:rPr b="0" spc="-90" dirty="0" err="1" smtClean="0">
                <a:latin typeface="Arial Black"/>
                <a:cs typeface="Arial Black"/>
              </a:rPr>
              <a:t>модернизация</a:t>
            </a:r>
            <a:r>
              <a:rPr lang="en-US" b="0" spc="-90" dirty="0" smtClean="0">
                <a:latin typeface="Arial Black"/>
                <a:cs typeface="Arial Black"/>
              </a:rPr>
              <a:t/>
            </a:r>
            <a:br>
              <a:rPr lang="en-US" b="0" spc="-90" dirty="0" smtClean="0">
                <a:latin typeface="Arial Black"/>
                <a:cs typeface="Arial Black"/>
              </a:rPr>
            </a:br>
            <a:r>
              <a:rPr lang="en-US" b="0" spc="-90" dirty="0" smtClean="0">
                <a:latin typeface="Arial Black"/>
                <a:cs typeface="Arial Black"/>
              </a:rPr>
              <a:t/>
            </a:r>
            <a:br>
              <a:rPr lang="en-US" b="0" spc="-90" dirty="0" smtClean="0">
                <a:latin typeface="Arial Black"/>
                <a:cs typeface="Arial Black"/>
              </a:rPr>
            </a:br>
            <a:r>
              <a:rPr lang="en-US" sz="2400" b="0" spc="55" dirty="0" smtClean="0">
                <a:latin typeface="Arial" panose="020B0604020202020204" pitchFamily="34" charset="0"/>
                <a:cs typeface="Arial" panose="020B0604020202020204" pitchFamily="34" charset="0"/>
              </a:rPr>
              <a:t>Distribution </a:t>
            </a:r>
            <a:r>
              <a:rPr lang="en-US" sz="2400" b="0" spc="55" dirty="0">
                <a:latin typeface="Arial" panose="020B0604020202020204" pitchFamily="34" charset="0"/>
                <a:cs typeface="Arial" panose="020B0604020202020204" pitchFamily="34" charset="0"/>
              </a:rPr>
              <a:t>of economic growth rates between democracies and authoritarian regimes</a:t>
            </a:r>
            <a:br>
              <a:rPr lang="en-US" sz="2400" b="0" spc="55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b="0" spc="-9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1539" y="2325350"/>
            <a:ext cx="1692275" cy="55499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25"/>
              </a:spcBef>
            </a:pPr>
            <a:r>
              <a:rPr sz="2400" spc="45" dirty="0">
                <a:latin typeface="Microsoft Sans Serif"/>
                <a:cs typeface="Microsoft Sans Serif"/>
              </a:rPr>
              <a:t>режимами</a:t>
            </a:r>
            <a:r>
              <a:rPr sz="3200" spc="45" dirty="0">
                <a:latin typeface="Microsoft Sans Serif"/>
                <a:cs typeface="Microsoft Sans Serif"/>
              </a:rPr>
              <a:t>:</a:t>
            </a:r>
            <a:endParaRPr sz="3200">
              <a:latin typeface="Microsoft Sans Serif"/>
              <a:cs typeface="Microsoft Sans Serif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" y="2514600"/>
            <a:ext cx="5439145" cy="3829762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452535" y="2880340"/>
            <a:ext cx="8039100" cy="25058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144260" marR="5080">
              <a:lnSpc>
                <a:spcPct val="100000"/>
              </a:lnSpc>
            </a:pPr>
            <a:endParaRPr lang="ru-RU" sz="1800" spc="55" dirty="0" smtClean="0">
              <a:latin typeface="Microsoft Sans Serif"/>
              <a:cs typeface="Microsoft Sans Serif"/>
            </a:endParaRPr>
          </a:p>
          <a:p>
            <a:pPr marL="6144260" marR="5080">
              <a:lnSpc>
                <a:spcPct val="100000"/>
              </a:lnSpc>
            </a:pPr>
            <a:r>
              <a:rPr lang="en-US" sz="1800" spc="55" dirty="0" smtClean="0">
                <a:latin typeface="Microsoft Sans Serif"/>
                <a:cs typeface="Microsoft Sans Serif"/>
              </a:rPr>
              <a:t>Source</a:t>
            </a:r>
            <a:r>
              <a:rPr sz="1800" spc="55" dirty="0" smtClean="0">
                <a:latin typeface="Microsoft Sans Serif"/>
                <a:cs typeface="Microsoft Sans Serif"/>
              </a:rPr>
              <a:t>:</a:t>
            </a:r>
            <a:r>
              <a:rPr sz="1800" spc="20" dirty="0" smtClean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Besley </a:t>
            </a:r>
            <a:r>
              <a:rPr sz="1800" spc="-45" dirty="0">
                <a:latin typeface="Microsoft Sans Serif"/>
                <a:cs typeface="Microsoft Sans Serif"/>
              </a:rPr>
              <a:t>T.,</a:t>
            </a:r>
            <a:r>
              <a:rPr sz="1800" spc="16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Kudamatsu</a:t>
            </a:r>
            <a:r>
              <a:rPr sz="1800" spc="175" dirty="0">
                <a:latin typeface="Microsoft Sans Serif"/>
                <a:cs typeface="Microsoft Sans Serif"/>
              </a:rPr>
              <a:t> </a:t>
            </a:r>
            <a:r>
              <a:rPr sz="1800" spc="-25" dirty="0">
                <a:latin typeface="Microsoft Sans Serif"/>
                <a:cs typeface="Microsoft Sans Serif"/>
              </a:rPr>
              <a:t>M. </a:t>
            </a:r>
            <a:r>
              <a:rPr sz="1800" dirty="0">
                <a:latin typeface="Microsoft Sans Serif"/>
                <a:cs typeface="Microsoft Sans Serif"/>
              </a:rPr>
              <a:t>(2007).</a:t>
            </a:r>
            <a:r>
              <a:rPr sz="1800" spc="-114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Making </a:t>
            </a:r>
            <a:r>
              <a:rPr sz="1800" dirty="0">
                <a:latin typeface="Microsoft Sans Serif"/>
                <a:cs typeface="Microsoft Sans Serif"/>
              </a:rPr>
              <a:t>Autocracy</a:t>
            </a:r>
            <a:r>
              <a:rPr sz="1800" spc="229" dirty="0">
                <a:latin typeface="Microsoft Sans Serif"/>
                <a:cs typeface="Microsoft Sans Serif"/>
              </a:rPr>
              <a:t> </a:t>
            </a:r>
            <a:r>
              <a:rPr sz="1800" spc="-20" dirty="0">
                <a:latin typeface="Microsoft Sans Serif"/>
                <a:cs typeface="Microsoft Sans Serif"/>
              </a:rPr>
              <a:t>Work.</a:t>
            </a:r>
            <a:endParaRPr sz="1800" dirty="0">
              <a:latin typeface="Microsoft Sans Serif"/>
              <a:cs typeface="Microsoft Sans Serif"/>
            </a:endParaRPr>
          </a:p>
          <a:p>
            <a:pPr marL="6144260" marR="29845">
              <a:lnSpc>
                <a:spcPct val="100000"/>
              </a:lnSpc>
            </a:pPr>
            <a:r>
              <a:rPr sz="1800" spc="60" dirty="0">
                <a:latin typeface="Microsoft Sans Serif"/>
                <a:cs typeface="Microsoft Sans Serif"/>
              </a:rPr>
              <a:t>London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School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spc="60" dirty="0">
                <a:latin typeface="Microsoft Sans Serif"/>
                <a:cs typeface="Microsoft Sans Serif"/>
              </a:rPr>
              <a:t>of </a:t>
            </a:r>
            <a:r>
              <a:rPr sz="1800" dirty="0">
                <a:latin typeface="Microsoft Sans Serif"/>
                <a:cs typeface="Microsoft Sans Serif"/>
              </a:rPr>
              <a:t>Economics</a:t>
            </a:r>
            <a:r>
              <a:rPr sz="1800" spc="145" dirty="0">
                <a:latin typeface="Microsoft Sans Serif"/>
                <a:cs typeface="Microsoft Sans Serif"/>
              </a:rPr>
              <a:t> </a:t>
            </a:r>
            <a:r>
              <a:rPr sz="1800" spc="35" dirty="0">
                <a:latin typeface="Microsoft Sans Serif"/>
                <a:cs typeface="Microsoft Sans Serif"/>
              </a:rPr>
              <a:t>and </a:t>
            </a:r>
            <a:r>
              <a:rPr sz="1800" dirty="0">
                <a:latin typeface="Microsoft Sans Serif"/>
                <a:cs typeface="Microsoft Sans Serif"/>
              </a:rPr>
              <a:t>Political</a:t>
            </a:r>
            <a:r>
              <a:rPr sz="1800" spc="19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Science </a:t>
            </a:r>
            <a:r>
              <a:rPr sz="1800" dirty="0">
                <a:latin typeface="Microsoft Sans Serif"/>
                <a:cs typeface="Microsoft Sans Serif"/>
              </a:rPr>
              <a:t>Working</a:t>
            </a:r>
            <a:r>
              <a:rPr sz="1800" spc="295" dirty="0">
                <a:latin typeface="Microsoft Sans Serif"/>
                <a:cs typeface="Microsoft Sans Serif"/>
              </a:rPr>
              <a:t> </a:t>
            </a:r>
            <a:r>
              <a:rPr sz="1800" spc="-20" dirty="0">
                <a:latin typeface="Microsoft Sans Serif"/>
                <a:cs typeface="Microsoft Sans Serif"/>
              </a:rPr>
              <a:t>Paper</a:t>
            </a:r>
            <a:endParaRPr sz="1800" dirty="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spc="-25" dirty="0">
                <a:latin typeface="Microsoft Sans Serif"/>
                <a:cs typeface="Microsoft Sans Serif"/>
              </a:rPr>
              <a:t>24</a:t>
            </a:fld>
            <a:endParaRPr spc="-25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721258" y="271398"/>
            <a:ext cx="7701915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b="0" spc="-185" dirty="0">
                <a:latin typeface="Arial Black"/>
                <a:cs typeface="Arial Black"/>
              </a:rPr>
              <a:t>Successes of non-democratic regimes</a:t>
            </a:r>
            <a:endParaRPr sz="2400" dirty="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89685" y="1013587"/>
            <a:ext cx="656526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2000" spc="-40" dirty="0" smtClean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Foa</a:t>
            </a:r>
            <a:r>
              <a:rPr sz="2000" spc="-25" dirty="0">
                <a:latin typeface="Microsoft Sans Serif"/>
                <a:cs typeface="Microsoft Sans Serif"/>
              </a:rPr>
              <a:t> </a:t>
            </a:r>
            <a:r>
              <a:rPr sz="2000" spc="-114" dirty="0">
                <a:latin typeface="Microsoft Sans Serif"/>
                <a:cs typeface="Microsoft Sans Serif"/>
              </a:rPr>
              <a:t>R.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spc="70" dirty="0">
                <a:latin typeface="Microsoft Sans Serif"/>
                <a:cs typeface="Microsoft Sans Serif"/>
              </a:rPr>
              <a:t>Modernization</a:t>
            </a:r>
            <a:r>
              <a:rPr sz="2000" spc="-60" dirty="0">
                <a:latin typeface="Microsoft Sans Serif"/>
                <a:cs typeface="Microsoft Sans Serif"/>
              </a:rPr>
              <a:t> </a:t>
            </a:r>
            <a:r>
              <a:rPr sz="2000" spc="65" dirty="0">
                <a:latin typeface="Microsoft Sans Serif"/>
                <a:cs typeface="Microsoft Sans Serif"/>
              </a:rPr>
              <a:t>and</a:t>
            </a:r>
            <a:r>
              <a:rPr sz="2000" spc="-40" dirty="0">
                <a:latin typeface="Microsoft Sans Serif"/>
                <a:cs typeface="Microsoft Sans Serif"/>
              </a:rPr>
              <a:t> </a:t>
            </a:r>
            <a:r>
              <a:rPr sz="2000" spc="55" dirty="0">
                <a:latin typeface="Microsoft Sans Serif"/>
                <a:cs typeface="Microsoft Sans Serif"/>
              </a:rPr>
              <a:t>Authoritarianism)</a:t>
            </a:r>
            <a:endParaRPr sz="2000" dirty="0">
              <a:latin typeface="Microsoft Sans Serif"/>
              <a:cs typeface="Microsoft Sans Serif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52035" y="1544665"/>
            <a:ext cx="3976584" cy="5024803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spc="-25" dirty="0">
                <a:latin typeface="Microsoft Sans Serif"/>
                <a:cs typeface="Microsoft Sans Serif"/>
              </a:rPr>
              <a:t>25</a:t>
            </a:fld>
            <a:endParaRPr spc="-25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spc="-25" dirty="0">
                <a:latin typeface="Microsoft Sans Serif"/>
                <a:cs typeface="Microsoft Sans Serif"/>
              </a:rPr>
              <a:t>26</a:t>
            </a:fld>
            <a:endParaRPr spc="-25" dirty="0">
              <a:latin typeface="Microsoft Sans Serif"/>
              <a:cs typeface="Microsoft Sans Serif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4586" rIns="0" bIns="0" rtlCol="0">
            <a:spAutoFit/>
          </a:bodyPr>
          <a:lstStyle/>
          <a:p>
            <a:pPr marL="312420">
              <a:lnSpc>
                <a:spcPct val="100000"/>
              </a:lnSpc>
              <a:spcBef>
                <a:spcPts val="105"/>
              </a:spcBef>
            </a:pPr>
            <a:r>
              <a:rPr sz="4400" b="0" spc="145" dirty="0">
                <a:latin typeface="Microsoft Sans Serif"/>
                <a:cs typeface="Microsoft Sans Serif"/>
              </a:rPr>
              <a:t>“Modernization</a:t>
            </a:r>
            <a:r>
              <a:rPr sz="4400" b="0" spc="-30" dirty="0">
                <a:latin typeface="Microsoft Sans Serif"/>
                <a:cs typeface="Microsoft Sans Serif"/>
              </a:rPr>
              <a:t> </a:t>
            </a:r>
            <a:r>
              <a:rPr sz="4400" b="0" spc="60" dirty="0">
                <a:latin typeface="Microsoft Sans Serif"/>
                <a:cs typeface="Microsoft Sans Serif"/>
              </a:rPr>
              <a:t>Trap”</a:t>
            </a:r>
            <a:r>
              <a:rPr sz="4400" b="0" spc="20" dirty="0">
                <a:latin typeface="Microsoft Sans Serif"/>
                <a:cs typeface="Microsoft Sans Serif"/>
              </a:rPr>
              <a:t> </a:t>
            </a:r>
            <a:r>
              <a:rPr sz="2200" b="0" spc="-130" dirty="0">
                <a:latin typeface="Microsoft Sans Serif"/>
                <a:cs typeface="Microsoft Sans Serif"/>
              </a:rPr>
              <a:t>(Jack</a:t>
            </a:r>
            <a:r>
              <a:rPr sz="2200" b="0" dirty="0">
                <a:latin typeface="Microsoft Sans Serif"/>
                <a:cs typeface="Microsoft Sans Serif"/>
              </a:rPr>
              <a:t> </a:t>
            </a:r>
            <a:r>
              <a:rPr sz="2200" b="0" spc="-10" dirty="0">
                <a:latin typeface="Microsoft Sans Serif"/>
                <a:cs typeface="Microsoft Sans Serif"/>
              </a:rPr>
              <a:t>Snyder)</a:t>
            </a:r>
            <a:endParaRPr sz="22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21993"/>
            <a:ext cx="8072755" cy="406463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700" marR="5080" algn="just">
              <a:lnSpc>
                <a:spcPct val="80000"/>
              </a:lnSpc>
              <a:spcBef>
                <a:spcPts val="695"/>
              </a:spcBef>
            </a:pPr>
            <a:r>
              <a:rPr sz="2500" dirty="0">
                <a:latin typeface="Times New Roman"/>
                <a:cs typeface="Times New Roman"/>
              </a:rPr>
              <a:t>The</a:t>
            </a:r>
            <a:r>
              <a:rPr sz="2500" spc="1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reason</a:t>
            </a:r>
            <a:r>
              <a:rPr sz="2500" spc="25" dirty="0">
                <a:latin typeface="Times New Roman"/>
                <a:cs typeface="Times New Roman"/>
              </a:rPr>
              <a:t> </a:t>
            </a:r>
            <a:r>
              <a:rPr sz="2500" dirty="0" smtClean="0">
                <a:latin typeface="Times New Roman"/>
                <a:cs typeface="Times New Roman"/>
              </a:rPr>
              <a:t>lies</a:t>
            </a:r>
            <a:r>
              <a:rPr sz="2500" spc="20" dirty="0" smtClean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in</a:t>
            </a:r>
            <a:r>
              <a:rPr sz="2500" spc="25" dirty="0">
                <a:latin typeface="Times New Roman"/>
                <a:cs typeface="Times New Roman"/>
              </a:rPr>
              <a:t> </a:t>
            </a:r>
            <a:r>
              <a:rPr sz="2500" spc="-50" dirty="0">
                <a:latin typeface="Times New Roman"/>
                <a:cs typeface="Times New Roman"/>
              </a:rPr>
              <a:t>a </a:t>
            </a:r>
            <a:r>
              <a:rPr sz="2500" b="1" dirty="0">
                <a:latin typeface="Times New Roman"/>
                <a:cs typeface="Times New Roman"/>
              </a:rPr>
              <a:t>mismatch</a:t>
            </a:r>
            <a:r>
              <a:rPr sz="2500" b="1" spc="620" dirty="0">
                <a:latin typeface="Times New Roman"/>
                <a:cs typeface="Times New Roman"/>
              </a:rPr>
              <a:t>  </a:t>
            </a:r>
            <a:r>
              <a:rPr sz="2500" b="1" dirty="0">
                <a:latin typeface="Times New Roman"/>
                <a:cs typeface="Times New Roman"/>
              </a:rPr>
              <a:t>between</a:t>
            </a:r>
            <a:r>
              <a:rPr sz="2500" b="1" spc="610" dirty="0">
                <a:latin typeface="Times New Roman"/>
                <a:cs typeface="Times New Roman"/>
              </a:rPr>
              <a:t>  </a:t>
            </a:r>
            <a:r>
              <a:rPr sz="2500" b="1" dirty="0">
                <a:latin typeface="Times New Roman"/>
                <a:cs typeface="Times New Roman"/>
              </a:rPr>
              <a:t>economic</a:t>
            </a:r>
            <a:r>
              <a:rPr sz="2500" b="1" spc="620" dirty="0">
                <a:latin typeface="Times New Roman"/>
                <a:cs typeface="Times New Roman"/>
              </a:rPr>
              <a:t>  </a:t>
            </a:r>
            <a:r>
              <a:rPr sz="2500" b="1" dirty="0">
                <a:latin typeface="Times New Roman"/>
                <a:cs typeface="Times New Roman"/>
              </a:rPr>
              <a:t>markets</a:t>
            </a:r>
            <a:r>
              <a:rPr sz="2500" b="1" spc="615" dirty="0">
                <a:latin typeface="Times New Roman"/>
                <a:cs typeface="Times New Roman"/>
              </a:rPr>
              <a:t>  </a:t>
            </a:r>
            <a:r>
              <a:rPr sz="2500" b="1" dirty="0">
                <a:latin typeface="Times New Roman"/>
                <a:cs typeface="Times New Roman"/>
              </a:rPr>
              <a:t>and</a:t>
            </a:r>
            <a:r>
              <a:rPr sz="2500" b="1" spc="615" dirty="0">
                <a:latin typeface="Times New Roman"/>
                <a:cs typeface="Times New Roman"/>
              </a:rPr>
              <a:t>  </a:t>
            </a:r>
            <a:r>
              <a:rPr sz="2500" b="1" spc="-10" dirty="0">
                <a:latin typeface="Times New Roman"/>
                <a:cs typeface="Times New Roman"/>
              </a:rPr>
              <a:t>political </a:t>
            </a:r>
            <a:r>
              <a:rPr sz="2500" b="1" dirty="0">
                <a:latin typeface="Times New Roman"/>
                <a:cs typeface="Times New Roman"/>
              </a:rPr>
              <a:t>institutions</a:t>
            </a:r>
            <a:r>
              <a:rPr sz="2500" dirty="0">
                <a:latin typeface="Times New Roman"/>
                <a:cs typeface="Times New Roman"/>
              </a:rPr>
              <a:t>.</a:t>
            </a:r>
            <a:r>
              <a:rPr sz="2500" spc="395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Illiberal</a:t>
            </a:r>
            <a:r>
              <a:rPr sz="2500" spc="409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nationalism,</a:t>
            </a:r>
            <a:r>
              <a:rPr sz="2500" spc="409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including</a:t>
            </a:r>
            <a:r>
              <a:rPr sz="2500" spc="405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its</a:t>
            </a:r>
            <a:r>
              <a:rPr sz="2500" spc="395" dirty="0">
                <a:latin typeface="Times New Roman"/>
                <a:cs typeface="Times New Roman"/>
              </a:rPr>
              <a:t>  </a:t>
            </a:r>
            <a:r>
              <a:rPr sz="2500" spc="-10" dirty="0">
                <a:latin typeface="Times New Roman"/>
                <a:cs typeface="Times New Roman"/>
              </a:rPr>
              <a:t>populist </a:t>
            </a:r>
            <a:r>
              <a:rPr sz="2500" dirty="0">
                <a:latin typeface="Times New Roman"/>
                <a:cs typeface="Times New Roman"/>
              </a:rPr>
              <a:t>variant,</a:t>
            </a:r>
            <a:r>
              <a:rPr sz="2500" spc="229" dirty="0">
                <a:latin typeface="Times New Roman"/>
                <a:cs typeface="Times New Roman"/>
              </a:rPr>
              <a:t> </a:t>
            </a:r>
            <a:r>
              <a:rPr sz="2500" b="1" dirty="0">
                <a:latin typeface="Times New Roman"/>
                <a:cs typeface="Times New Roman"/>
              </a:rPr>
              <a:t>can</a:t>
            </a:r>
            <a:r>
              <a:rPr sz="2500" b="1" spc="220" dirty="0">
                <a:latin typeface="Times New Roman"/>
                <a:cs typeface="Times New Roman"/>
              </a:rPr>
              <a:t> </a:t>
            </a:r>
            <a:r>
              <a:rPr sz="2500" b="1" dirty="0">
                <a:latin typeface="Times New Roman"/>
                <a:cs typeface="Times New Roman"/>
              </a:rPr>
              <a:t>work</a:t>
            </a:r>
            <a:r>
              <a:rPr sz="2500" b="1" spc="210" dirty="0">
                <a:latin typeface="Times New Roman"/>
                <a:cs typeface="Times New Roman"/>
              </a:rPr>
              <a:t> </a:t>
            </a:r>
            <a:r>
              <a:rPr sz="2500" b="1" dirty="0">
                <a:latin typeface="Times New Roman"/>
                <a:cs typeface="Times New Roman"/>
              </a:rPr>
              <a:t>well</a:t>
            </a:r>
            <a:r>
              <a:rPr sz="2500" b="1" spc="225" dirty="0">
                <a:latin typeface="Times New Roman"/>
                <a:cs typeface="Times New Roman"/>
              </a:rPr>
              <a:t> </a:t>
            </a:r>
            <a:r>
              <a:rPr sz="2500" b="1" dirty="0">
                <a:latin typeface="Times New Roman"/>
                <a:cs typeface="Times New Roman"/>
              </a:rPr>
              <a:t>during</a:t>
            </a:r>
            <a:r>
              <a:rPr sz="2500" b="1" spc="215" dirty="0">
                <a:latin typeface="Times New Roman"/>
                <a:cs typeface="Times New Roman"/>
              </a:rPr>
              <a:t> </a:t>
            </a:r>
            <a:r>
              <a:rPr sz="2500" b="1" dirty="0">
                <a:latin typeface="Times New Roman"/>
                <a:cs typeface="Times New Roman"/>
              </a:rPr>
              <a:t>the</a:t>
            </a:r>
            <a:r>
              <a:rPr sz="2500" b="1" spc="220" dirty="0">
                <a:latin typeface="Times New Roman"/>
                <a:cs typeface="Times New Roman"/>
              </a:rPr>
              <a:t> </a:t>
            </a:r>
            <a:r>
              <a:rPr sz="2500" b="1" dirty="0">
                <a:latin typeface="Times New Roman"/>
                <a:cs typeface="Times New Roman"/>
              </a:rPr>
              <a:t>early,</a:t>
            </a:r>
            <a:r>
              <a:rPr sz="2500" b="1" spc="220" dirty="0">
                <a:latin typeface="Times New Roman"/>
                <a:cs typeface="Times New Roman"/>
              </a:rPr>
              <a:t> </a:t>
            </a:r>
            <a:r>
              <a:rPr sz="2500" b="1" spc="-10" dirty="0">
                <a:latin typeface="Times New Roman"/>
                <a:cs typeface="Times New Roman"/>
              </a:rPr>
              <a:t>forced-</a:t>
            </a:r>
            <a:r>
              <a:rPr sz="2500" b="1" dirty="0">
                <a:latin typeface="Times New Roman"/>
                <a:cs typeface="Times New Roman"/>
              </a:rPr>
              <a:t>draft</a:t>
            </a:r>
            <a:r>
              <a:rPr sz="2500" b="1" spc="215" dirty="0">
                <a:latin typeface="Times New Roman"/>
                <a:cs typeface="Times New Roman"/>
              </a:rPr>
              <a:t> </a:t>
            </a:r>
            <a:r>
              <a:rPr sz="2500" b="1" spc="-10" dirty="0">
                <a:latin typeface="Times New Roman"/>
                <a:cs typeface="Times New Roman"/>
              </a:rPr>
              <a:t>stage </a:t>
            </a:r>
            <a:r>
              <a:rPr sz="2500" dirty="0">
                <a:latin typeface="Times New Roman"/>
                <a:cs typeface="Times New Roman"/>
              </a:rPr>
              <a:t>of</a:t>
            </a:r>
            <a:r>
              <a:rPr sz="2500" spc="35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accumulating</a:t>
            </a:r>
            <a:r>
              <a:rPr sz="2500" spc="50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capital</a:t>
            </a:r>
            <a:r>
              <a:rPr sz="2500" spc="40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for</a:t>
            </a:r>
            <a:r>
              <a:rPr sz="2500" spc="40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a</a:t>
            </a:r>
            <a:r>
              <a:rPr sz="2500" spc="45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modernizing</a:t>
            </a:r>
            <a:r>
              <a:rPr sz="2500" spc="45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market</a:t>
            </a:r>
            <a:r>
              <a:rPr sz="2500" spc="45" dirty="0">
                <a:latin typeface="Times New Roman"/>
                <a:cs typeface="Times New Roman"/>
              </a:rPr>
              <a:t>  </a:t>
            </a:r>
            <a:r>
              <a:rPr sz="2500" spc="-10" dirty="0">
                <a:latin typeface="Times New Roman"/>
                <a:cs typeface="Times New Roman"/>
              </a:rPr>
              <a:t>society. </a:t>
            </a:r>
            <a:r>
              <a:rPr sz="2500" dirty="0">
                <a:latin typeface="Times New Roman"/>
                <a:cs typeface="Times New Roman"/>
              </a:rPr>
              <a:t>Once</a:t>
            </a:r>
            <a:r>
              <a:rPr sz="2500" spc="57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the</a:t>
            </a:r>
            <a:r>
              <a:rPr sz="2500" spc="58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room</a:t>
            </a:r>
            <a:r>
              <a:rPr sz="2500" spc="57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for</a:t>
            </a:r>
            <a:r>
              <a:rPr sz="2500" spc="56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growth</a:t>
            </a:r>
            <a:r>
              <a:rPr sz="2500" spc="57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based</a:t>
            </a:r>
            <a:r>
              <a:rPr sz="2500" spc="58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on</a:t>
            </a:r>
            <a:r>
              <a:rPr sz="2500" spc="58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cheap</a:t>
            </a:r>
            <a:r>
              <a:rPr sz="2500" spc="59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labor</a:t>
            </a:r>
            <a:r>
              <a:rPr sz="2500" spc="58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runs</a:t>
            </a:r>
            <a:r>
              <a:rPr sz="2500" spc="585" dirty="0">
                <a:latin typeface="Times New Roman"/>
                <a:cs typeface="Times New Roman"/>
              </a:rPr>
              <a:t> </a:t>
            </a:r>
            <a:r>
              <a:rPr sz="2500" spc="-20" dirty="0">
                <a:latin typeface="Times New Roman"/>
                <a:cs typeface="Times New Roman"/>
              </a:rPr>
              <a:t>out, </a:t>
            </a:r>
            <a:r>
              <a:rPr sz="2500" dirty="0">
                <a:latin typeface="Times New Roman"/>
                <a:cs typeface="Times New Roman"/>
              </a:rPr>
              <a:t>however,</a:t>
            </a:r>
            <a:r>
              <a:rPr sz="2500" spc="265" dirty="0">
                <a:latin typeface="Times New Roman"/>
                <a:cs typeface="Times New Roman"/>
              </a:rPr>
              <a:t> </a:t>
            </a:r>
            <a:r>
              <a:rPr sz="2500" b="1" dirty="0">
                <a:latin typeface="Times New Roman"/>
                <a:cs typeface="Times New Roman"/>
              </a:rPr>
              <a:t>there</a:t>
            </a:r>
            <a:r>
              <a:rPr sz="2500" b="1" spc="275" dirty="0">
                <a:latin typeface="Times New Roman"/>
                <a:cs typeface="Times New Roman"/>
              </a:rPr>
              <a:t> </a:t>
            </a:r>
            <a:r>
              <a:rPr sz="2500" b="1" dirty="0">
                <a:latin typeface="Times New Roman"/>
                <a:cs typeface="Times New Roman"/>
              </a:rPr>
              <a:t>must</a:t>
            </a:r>
            <a:r>
              <a:rPr sz="2500" b="1" spc="280" dirty="0">
                <a:latin typeface="Times New Roman"/>
                <a:cs typeface="Times New Roman"/>
              </a:rPr>
              <a:t> </a:t>
            </a:r>
            <a:r>
              <a:rPr sz="2500" b="1" dirty="0">
                <a:latin typeface="Times New Roman"/>
                <a:cs typeface="Times New Roman"/>
              </a:rPr>
              <a:t>be</a:t>
            </a:r>
            <a:r>
              <a:rPr sz="2500" b="1" spc="260" dirty="0">
                <a:latin typeface="Times New Roman"/>
                <a:cs typeface="Times New Roman"/>
              </a:rPr>
              <a:t> </a:t>
            </a:r>
            <a:r>
              <a:rPr sz="2500" b="1" dirty="0">
                <a:latin typeface="Times New Roman"/>
                <a:cs typeface="Times New Roman"/>
              </a:rPr>
              <a:t>a</a:t>
            </a:r>
            <a:r>
              <a:rPr sz="2500" b="1" spc="270" dirty="0">
                <a:latin typeface="Times New Roman"/>
                <a:cs typeface="Times New Roman"/>
              </a:rPr>
              <a:t> </a:t>
            </a:r>
            <a:r>
              <a:rPr sz="2500" b="1" dirty="0">
                <a:latin typeface="Times New Roman"/>
                <a:cs typeface="Times New Roman"/>
              </a:rPr>
              <a:t>shift</a:t>
            </a:r>
            <a:r>
              <a:rPr sz="2500" b="1" spc="275" dirty="0">
                <a:latin typeface="Times New Roman"/>
                <a:cs typeface="Times New Roman"/>
              </a:rPr>
              <a:t> </a:t>
            </a:r>
            <a:r>
              <a:rPr sz="2500" b="1" dirty="0">
                <a:latin typeface="Times New Roman"/>
                <a:cs typeface="Times New Roman"/>
              </a:rPr>
              <a:t>to</a:t>
            </a:r>
            <a:r>
              <a:rPr sz="2500" b="1" spc="270" dirty="0">
                <a:latin typeface="Times New Roman"/>
                <a:cs typeface="Times New Roman"/>
              </a:rPr>
              <a:t> </a:t>
            </a:r>
            <a:r>
              <a:rPr sz="2500" b="1" dirty="0">
                <a:latin typeface="Times New Roman"/>
                <a:cs typeface="Times New Roman"/>
              </a:rPr>
              <a:t>growth</a:t>
            </a:r>
            <a:r>
              <a:rPr sz="2500" b="1" spc="270" dirty="0">
                <a:latin typeface="Times New Roman"/>
                <a:cs typeface="Times New Roman"/>
              </a:rPr>
              <a:t> </a:t>
            </a:r>
            <a:r>
              <a:rPr sz="2500" b="1" dirty="0">
                <a:latin typeface="Times New Roman"/>
                <a:cs typeface="Times New Roman"/>
              </a:rPr>
              <a:t>based</a:t>
            </a:r>
            <a:r>
              <a:rPr sz="2500" b="1" spc="270" dirty="0">
                <a:latin typeface="Times New Roman"/>
                <a:cs typeface="Times New Roman"/>
              </a:rPr>
              <a:t> </a:t>
            </a:r>
            <a:r>
              <a:rPr sz="2500" b="1" dirty="0">
                <a:latin typeface="Times New Roman"/>
                <a:cs typeface="Times New Roman"/>
              </a:rPr>
              <a:t>on</a:t>
            </a:r>
            <a:r>
              <a:rPr sz="2500" b="1" spc="265" dirty="0">
                <a:latin typeface="Times New Roman"/>
                <a:cs typeface="Times New Roman"/>
              </a:rPr>
              <a:t> </a:t>
            </a:r>
            <a:r>
              <a:rPr sz="2500" b="1" spc="-10" dirty="0">
                <a:latin typeface="Times New Roman"/>
                <a:cs typeface="Times New Roman"/>
              </a:rPr>
              <a:t>higher </a:t>
            </a:r>
            <a:r>
              <a:rPr sz="2500" b="1" dirty="0">
                <a:latin typeface="Times New Roman"/>
                <a:cs typeface="Times New Roman"/>
              </a:rPr>
              <a:t>productivity.</a:t>
            </a:r>
            <a:r>
              <a:rPr sz="2500" b="1" spc="80" dirty="0">
                <a:latin typeface="Times New Roman"/>
                <a:cs typeface="Times New Roman"/>
              </a:rPr>
              <a:t>  </a:t>
            </a:r>
            <a:r>
              <a:rPr sz="2500" b="1" dirty="0">
                <a:latin typeface="Times New Roman"/>
                <a:cs typeface="Times New Roman"/>
              </a:rPr>
              <a:t>These</a:t>
            </a:r>
            <a:r>
              <a:rPr sz="2500" b="1" spc="85" dirty="0">
                <a:latin typeface="Times New Roman"/>
                <a:cs typeface="Times New Roman"/>
              </a:rPr>
              <a:t>  </a:t>
            </a:r>
            <a:r>
              <a:rPr sz="2500" b="1" dirty="0">
                <a:latin typeface="Times New Roman"/>
                <a:cs typeface="Times New Roman"/>
              </a:rPr>
              <a:t>two</a:t>
            </a:r>
            <a:r>
              <a:rPr sz="2500" b="1" spc="85" dirty="0">
                <a:latin typeface="Times New Roman"/>
                <a:cs typeface="Times New Roman"/>
              </a:rPr>
              <a:t>  </a:t>
            </a:r>
            <a:r>
              <a:rPr sz="2500" b="1" dirty="0">
                <a:latin typeface="Times New Roman"/>
                <a:cs typeface="Times New Roman"/>
              </a:rPr>
              <a:t>stages</a:t>
            </a:r>
            <a:r>
              <a:rPr sz="2500" b="1" spc="90" dirty="0">
                <a:latin typeface="Times New Roman"/>
                <a:cs typeface="Times New Roman"/>
              </a:rPr>
              <a:t>  </a:t>
            </a:r>
            <a:r>
              <a:rPr sz="2500" b="1" dirty="0">
                <a:latin typeface="Times New Roman"/>
                <a:cs typeface="Times New Roman"/>
              </a:rPr>
              <a:t>of</a:t>
            </a:r>
            <a:r>
              <a:rPr sz="2500" b="1" spc="80" dirty="0">
                <a:latin typeface="Times New Roman"/>
                <a:cs typeface="Times New Roman"/>
              </a:rPr>
              <a:t>  </a:t>
            </a:r>
            <a:r>
              <a:rPr sz="2500" b="1" dirty="0">
                <a:latin typeface="Times New Roman"/>
                <a:cs typeface="Times New Roman"/>
              </a:rPr>
              <a:t>development</a:t>
            </a:r>
            <a:r>
              <a:rPr sz="2500" b="1" spc="85" dirty="0">
                <a:latin typeface="Times New Roman"/>
                <a:cs typeface="Times New Roman"/>
              </a:rPr>
              <a:t>  </a:t>
            </a:r>
            <a:r>
              <a:rPr sz="2500" b="1" dirty="0">
                <a:latin typeface="Times New Roman"/>
                <a:cs typeface="Times New Roman"/>
              </a:rPr>
              <a:t>call</a:t>
            </a:r>
            <a:r>
              <a:rPr sz="2500" b="1" spc="90" dirty="0">
                <a:latin typeface="Times New Roman"/>
                <a:cs typeface="Times New Roman"/>
              </a:rPr>
              <a:t>  </a:t>
            </a:r>
            <a:r>
              <a:rPr sz="2500" b="1" spc="-25" dirty="0">
                <a:latin typeface="Times New Roman"/>
                <a:cs typeface="Times New Roman"/>
              </a:rPr>
              <a:t>for </a:t>
            </a:r>
            <a:r>
              <a:rPr sz="2500" b="1" dirty="0">
                <a:latin typeface="Times New Roman"/>
                <a:cs typeface="Times New Roman"/>
              </a:rPr>
              <a:t>different</a:t>
            </a:r>
            <a:r>
              <a:rPr sz="2500" b="1" spc="615" dirty="0">
                <a:latin typeface="Times New Roman"/>
                <a:cs typeface="Times New Roman"/>
              </a:rPr>
              <a:t>  </a:t>
            </a:r>
            <a:r>
              <a:rPr sz="2500" b="1" dirty="0">
                <a:latin typeface="Times New Roman"/>
                <a:cs typeface="Times New Roman"/>
              </a:rPr>
              <a:t>institutional</a:t>
            </a:r>
            <a:r>
              <a:rPr sz="2500" b="1" spc="610" dirty="0">
                <a:latin typeface="Times New Roman"/>
                <a:cs typeface="Times New Roman"/>
              </a:rPr>
              <a:t>  </a:t>
            </a:r>
            <a:r>
              <a:rPr sz="2500" b="1" dirty="0">
                <a:latin typeface="Times New Roman"/>
                <a:cs typeface="Times New Roman"/>
              </a:rPr>
              <a:t>arrangements</a:t>
            </a:r>
            <a:r>
              <a:rPr sz="2500" dirty="0">
                <a:latin typeface="Times New Roman"/>
                <a:cs typeface="Times New Roman"/>
              </a:rPr>
              <a:t>,</a:t>
            </a:r>
            <a:r>
              <a:rPr sz="2500" spc="615" dirty="0">
                <a:latin typeface="Times New Roman"/>
                <a:cs typeface="Times New Roman"/>
              </a:rPr>
              <a:t>  </a:t>
            </a:r>
            <a:r>
              <a:rPr sz="2500" dirty="0">
                <a:latin typeface="Times New Roman"/>
                <a:cs typeface="Times New Roman"/>
              </a:rPr>
              <a:t>indeed</a:t>
            </a:r>
            <a:r>
              <a:rPr sz="2500" spc="610" dirty="0">
                <a:latin typeface="Times New Roman"/>
                <a:cs typeface="Times New Roman"/>
              </a:rPr>
              <a:t>  </a:t>
            </a:r>
            <a:r>
              <a:rPr sz="2500" spc="-10" dirty="0">
                <a:latin typeface="Times New Roman"/>
                <a:cs typeface="Times New Roman"/>
              </a:rPr>
              <a:t>different </a:t>
            </a:r>
            <a:r>
              <a:rPr sz="2500" dirty="0">
                <a:latin typeface="Times New Roman"/>
                <a:cs typeface="Times New Roman"/>
              </a:rPr>
              <a:t>economic</a:t>
            </a:r>
            <a:r>
              <a:rPr sz="2500" spc="17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cultures.</a:t>
            </a:r>
            <a:r>
              <a:rPr sz="2500" spc="15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Authoritarian</a:t>
            </a:r>
            <a:r>
              <a:rPr sz="2500" spc="18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patronage</a:t>
            </a:r>
            <a:r>
              <a:rPr sz="2500" spc="16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systems</a:t>
            </a:r>
            <a:r>
              <a:rPr sz="2500" spc="17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can</a:t>
            </a:r>
            <a:r>
              <a:rPr sz="2500" spc="165" dirty="0">
                <a:latin typeface="Times New Roman"/>
                <a:cs typeface="Times New Roman"/>
              </a:rPr>
              <a:t> </a:t>
            </a:r>
            <a:r>
              <a:rPr sz="2500" spc="-20" dirty="0">
                <a:latin typeface="Times New Roman"/>
                <a:cs typeface="Times New Roman"/>
              </a:rPr>
              <a:t>work </a:t>
            </a:r>
            <a:r>
              <a:rPr sz="2500" dirty="0">
                <a:latin typeface="Times New Roman"/>
                <a:cs typeface="Times New Roman"/>
              </a:rPr>
              <a:t>to</a:t>
            </a:r>
            <a:r>
              <a:rPr sz="2500" spc="114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mobilize</a:t>
            </a:r>
            <a:r>
              <a:rPr sz="2500" spc="10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fallow</a:t>
            </a:r>
            <a:r>
              <a:rPr sz="2500" spc="12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factors</a:t>
            </a:r>
            <a:r>
              <a:rPr sz="2500" spc="10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of</a:t>
            </a:r>
            <a:r>
              <a:rPr sz="2500" spc="10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production</a:t>
            </a:r>
            <a:r>
              <a:rPr sz="2500" spc="11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by</a:t>
            </a:r>
            <a:r>
              <a:rPr sz="2500" spc="11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requisitioning,</a:t>
            </a:r>
            <a:r>
              <a:rPr sz="2500" spc="125" dirty="0">
                <a:latin typeface="Times New Roman"/>
                <a:cs typeface="Times New Roman"/>
              </a:rPr>
              <a:t> </a:t>
            </a:r>
            <a:r>
              <a:rPr sz="2500" spc="-25" dirty="0">
                <a:latin typeface="Times New Roman"/>
                <a:cs typeface="Times New Roman"/>
              </a:rPr>
              <a:t>but </a:t>
            </a:r>
            <a:r>
              <a:rPr sz="2500" b="1" dirty="0">
                <a:latin typeface="Times New Roman"/>
                <a:cs typeface="Times New Roman"/>
              </a:rPr>
              <a:t>only</a:t>
            </a:r>
            <a:r>
              <a:rPr sz="2500" b="1" spc="330" dirty="0">
                <a:latin typeface="Times New Roman"/>
                <a:cs typeface="Times New Roman"/>
              </a:rPr>
              <a:t> </a:t>
            </a:r>
            <a:r>
              <a:rPr sz="2500" b="1" spc="-10" dirty="0">
                <a:latin typeface="Times New Roman"/>
                <a:cs typeface="Times New Roman"/>
              </a:rPr>
              <a:t>rule-</a:t>
            </a:r>
            <a:r>
              <a:rPr sz="2500" b="1" dirty="0">
                <a:latin typeface="Times New Roman"/>
                <a:cs typeface="Times New Roman"/>
              </a:rPr>
              <a:t>based</a:t>
            </a:r>
            <a:r>
              <a:rPr sz="2500" b="1" spc="335" dirty="0">
                <a:latin typeface="Times New Roman"/>
                <a:cs typeface="Times New Roman"/>
              </a:rPr>
              <a:t> </a:t>
            </a:r>
            <a:r>
              <a:rPr sz="2500" b="1" dirty="0">
                <a:latin typeface="Times New Roman"/>
                <a:cs typeface="Times New Roman"/>
              </a:rPr>
              <a:t>institutions</a:t>
            </a:r>
            <a:r>
              <a:rPr sz="2500" b="1" spc="335" dirty="0">
                <a:latin typeface="Times New Roman"/>
                <a:cs typeface="Times New Roman"/>
              </a:rPr>
              <a:t> </a:t>
            </a:r>
            <a:r>
              <a:rPr sz="2500" b="1" dirty="0">
                <a:latin typeface="Times New Roman"/>
                <a:cs typeface="Times New Roman"/>
              </a:rPr>
              <a:t>can</a:t>
            </a:r>
            <a:r>
              <a:rPr sz="2500" b="1" spc="335" dirty="0">
                <a:latin typeface="Times New Roman"/>
                <a:cs typeface="Times New Roman"/>
              </a:rPr>
              <a:t> </a:t>
            </a:r>
            <a:r>
              <a:rPr sz="2500" b="1" dirty="0">
                <a:latin typeface="Times New Roman"/>
                <a:cs typeface="Times New Roman"/>
              </a:rPr>
              <a:t>lead</a:t>
            </a:r>
            <a:r>
              <a:rPr sz="2500" b="1" spc="330" dirty="0">
                <a:latin typeface="Times New Roman"/>
                <a:cs typeface="Times New Roman"/>
              </a:rPr>
              <a:t> </a:t>
            </a:r>
            <a:r>
              <a:rPr sz="2500" b="1" dirty="0">
                <a:latin typeface="Times New Roman"/>
                <a:cs typeface="Times New Roman"/>
              </a:rPr>
              <a:t>the</a:t>
            </a:r>
            <a:r>
              <a:rPr sz="2500" b="1" spc="330" dirty="0">
                <a:latin typeface="Times New Roman"/>
                <a:cs typeface="Times New Roman"/>
              </a:rPr>
              <a:t> </a:t>
            </a:r>
            <a:r>
              <a:rPr sz="2500" b="1" dirty="0">
                <a:latin typeface="Times New Roman"/>
                <a:cs typeface="Times New Roman"/>
              </a:rPr>
              <a:t>breakthrough</a:t>
            </a:r>
            <a:r>
              <a:rPr sz="2500" b="1" spc="330" dirty="0">
                <a:latin typeface="Times New Roman"/>
                <a:cs typeface="Times New Roman"/>
              </a:rPr>
              <a:t> </a:t>
            </a:r>
            <a:r>
              <a:rPr sz="2500" b="1" spc="-25" dirty="0">
                <a:latin typeface="Times New Roman"/>
                <a:cs typeface="Times New Roman"/>
              </a:rPr>
              <a:t>to </a:t>
            </a:r>
            <a:r>
              <a:rPr sz="2500" b="1" dirty="0">
                <a:latin typeface="Times New Roman"/>
                <a:cs typeface="Times New Roman"/>
              </a:rPr>
              <a:t>higher</a:t>
            </a:r>
            <a:r>
              <a:rPr sz="2500" b="1" spc="-65" dirty="0">
                <a:latin typeface="Times New Roman"/>
                <a:cs typeface="Times New Roman"/>
              </a:rPr>
              <a:t> </a:t>
            </a:r>
            <a:r>
              <a:rPr sz="2500" b="1" dirty="0">
                <a:latin typeface="Times New Roman"/>
                <a:cs typeface="Times New Roman"/>
              </a:rPr>
              <a:t>levels</a:t>
            </a:r>
            <a:r>
              <a:rPr sz="2500" b="1" spc="-35" dirty="0">
                <a:latin typeface="Times New Roman"/>
                <a:cs typeface="Times New Roman"/>
              </a:rPr>
              <a:t> </a:t>
            </a:r>
            <a:r>
              <a:rPr sz="2500" b="1" dirty="0">
                <a:latin typeface="Times New Roman"/>
                <a:cs typeface="Times New Roman"/>
              </a:rPr>
              <a:t>of</a:t>
            </a:r>
            <a:r>
              <a:rPr sz="2500" b="1" spc="-60" dirty="0">
                <a:latin typeface="Times New Roman"/>
                <a:cs typeface="Times New Roman"/>
              </a:rPr>
              <a:t> </a:t>
            </a:r>
            <a:r>
              <a:rPr sz="2500" b="1" dirty="0">
                <a:latin typeface="Times New Roman"/>
                <a:cs typeface="Times New Roman"/>
              </a:rPr>
              <a:t>economic</a:t>
            </a:r>
            <a:r>
              <a:rPr sz="2500" b="1" spc="-40" dirty="0">
                <a:latin typeface="Times New Roman"/>
                <a:cs typeface="Times New Roman"/>
              </a:rPr>
              <a:t> </a:t>
            </a:r>
            <a:r>
              <a:rPr sz="2500" b="1" spc="-10" dirty="0">
                <a:latin typeface="Times New Roman"/>
                <a:cs typeface="Times New Roman"/>
              </a:rPr>
              <a:t>development</a:t>
            </a:r>
            <a:r>
              <a:rPr sz="2500" spc="-10" dirty="0">
                <a:latin typeface="Times New Roman"/>
                <a:cs typeface="Times New Roman"/>
              </a:rPr>
              <a:t>.</a:t>
            </a:r>
            <a:endParaRPr sz="25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spc="-25" dirty="0">
                <a:latin typeface="Microsoft Sans Serif"/>
                <a:cs typeface="Microsoft Sans Serif"/>
              </a:rPr>
              <a:t>27</a:t>
            </a:fld>
            <a:endParaRPr spc="-25" dirty="0">
              <a:latin typeface="Microsoft Sans Serif"/>
              <a:cs typeface="Microsoft Sans Serif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11554" y="381000"/>
            <a:ext cx="7105015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en-US" sz="3600" b="0" spc="-240" dirty="0">
                <a:latin typeface="Arial Black"/>
                <a:cs typeface="Arial Black"/>
              </a:rPr>
              <a:t>"Cross-cutting" plots in modern studies of authoritarianism</a:t>
            </a:r>
            <a:endParaRPr sz="3600" dirty="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1939" y="1828800"/>
            <a:ext cx="8056245" cy="34983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189990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lang="en-US" sz="2800" spc="55" dirty="0" smtClean="0">
                <a:latin typeface="Arial" panose="020B0604020202020204" pitchFamily="34" charset="0"/>
                <a:cs typeface="Arial" panose="020B0604020202020204" pitchFamily="34" charset="0"/>
              </a:rPr>
              <a:t>Why are some authoritarian regimes very stable, while others are not?</a:t>
            </a:r>
          </a:p>
          <a:p>
            <a:pPr marL="355600" marR="1189990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lang="en-US" sz="2800" spc="55" dirty="0" smtClean="0">
                <a:latin typeface="Arial" panose="020B0604020202020204" pitchFamily="34" charset="0"/>
                <a:cs typeface="Arial" panose="020B0604020202020204" pitchFamily="34" charset="0"/>
              </a:rPr>
              <a:t>How do authoritarian leaders and elites solve the problems inherent in authoritarianism?</a:t>
            </a:r>
          </a:p>
          <a:p>
            <a:pPr marL="469900" marR="1189990" indent="-457200">
              <a:lnSpc>
                <a:spcPct val="100000"/>
              </a:lnSpc>
              <a:spcBef>
                <a:spcPts val="100"/>
              </a:spcBef>
              <a:buFont typeface="Courier New" panose="02070309020205020404" pitchFamily="49" charset="0"/>
              <a:buChar char="o"/>
              <a:tabLst>
                <a:tab pos="355600" algn="l"/>
              </a:tabLst>
            </a:pPr>
            <a:r>
              <a:rPr lang="en-US" sz="2800" spc="55" dirty="0" smtClean="0">
                <a:latin typeface="Arial" panose="020B0604020202020204" pitchFamily="34" charset="0"/>
                <a:cs typeface="Arial" panose="020B0604020202020204" pitchFamily="34" charset="0"/>
              </a:rPr>
              <a:t>The problem of credible commitments</a:t>
            </a:r>
          </a:p>
          <a:p>
            <a:pPr marL="469900" marR="1189990" indent="-457200">
              <a:lnSpc>
                <a:spcPct val="100000"/>
              </a:lnSpc>
              <a:spcBef>
                <a:spcPts val="100"/>
              </a:spcBef>
              <a:buFont typeface="Courier New" panose="02070309020205020404" pitchFamily="49" charset="0"/>
              <a:buChar char="o"/>
              <a:tabLst>
                <a:tab pos="355600" algn="l"/>
              </a:tabLst>
            </a:pPr>
            <a:r>
              <a:rPr lang="en-US" sz="2800" spc="55" dirty="0" smtClean="0">
                <a:latin typeface="Arial" panose="020B0604020202020204" pitchFamily="34" charset="0"/>
                <a:cs typeface="Arial" panose="020B0604020202020204" pitchFamily="34" charset="0"/>
              </a:rPr>
              <a:t>The problem of lack of information about political preferences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spc="-25" dirty="0">
                <a:latin typeface="Microsoft Sans Serif"/>
                <a:cs typeface="Microsoft Sans Serif"/>
              </a:rPr>
              <a:t>28</a:t>
            </a:fld>
            <a:endParaRPr spc="-25" dirty="0">
              <a:latin typeface="Microsoft Sans Serif"/>
              <a:cs typeface="Microsoft Sans Serif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267970"/>
            <a:ext cx="7391399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b="0" spc="-95" dirty="0">
                <a:latin typeface="Arial Black"/>
                <a:cs typeface="Arial Black"/>
              </a:rPr>
              <a:t>Authoritarianism and institutions</a:t>
            </a:r>
            <a:endParaRPr b="0" spc="-20" dirty="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5307" y="1066800"/>
            <a:ext cx="7804784" cy="54758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ts val="2845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Why institutions, why not personal arbitrariness?</a:t>
            </a:r>
          </a:p>
          <a:p>
            <a:pPr marL="354965" indent="-342265">
              <a:lnSpc>
                <a:spcPts val="2845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Przeworski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J. Gandhi, M.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Stvolik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R. Wright, B.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Magaloni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J. Fortin, etc.</a:t>
            </a:r>
          </a:p>
          <a:p>
            <a:pPr marL="354965" indent="-342265">
              <a:lnSpc>
                <a:spcPts val="2845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Institutions limit the autocrat, but they are beneficial to him. Institution building as a way to reduce the costs of authoritarian rule and increase political predictability</a:t>
            </a:r>
          </a:p>
          <a:p>
            <a:pPr marL="354965" indent="-342265">
              <a:lnSpc>
                <a:spcPts val="2845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Motives for the creation of institutions: legitimization, control over elites and the opposition, reduction of personal responsibility, taking into account the international context, etc.</a:t>
            </a:r>
          </a:p>
          <a:p>
            <a:pPr marL="354965" indent="-342265">
              <a:lnSpc>
                <a:spcPts val="2845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Why does an autocrat need "good" institutions?</a:t>
            </a:r>
          </a:p>
          <a:p>
            <a:pPr marL="354965" indent="-342265">
              <a:lnSpc>
                <a:spcPts val="2845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Parties, legislatures, elections in authoritarian regimes – imitations or real functions?</a:t>
            </a:r>
          </a:p>
          <a:p>
            <a:pPr marL="354965" indent="-342265">
              <a:lnSpc>
                <a:spcPts val="2845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 institutions limit the dictator or strengthen his power?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spc="-25" dirty="0">
                <a:latin typeface="Microsoft Sans Serif"/>
                <a:cs typeface="Microsoft Sans Serif"/>
              </a:rPr>
              <a:t>29</a:t>
            </a:fld>
            <a:endParaRPr spc="-25" dirty="0">
              <a:latin typeface="Microsoft Sans Serif"/>
              <a:cs typeface="Microsoft Sans Serif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7814" y="353695"/>
            <a:ext cx="7948371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15920" marR="5080" indent="-2143125">
              <a:lnSpc>
                <a:spcPct val="100000"/>
              </a:lnSpc>
              <a:spcBef>
                <a:spcPts val="100"/>
              </a:spcBef>
            </a:pPr>
            <a:r>
              <a:rPr lang="en-US" b="0" spc="-155" dirty="0">
                <a:latin typeface="Arial Black"/>
                <a:cs typeface="Arial Black"/>
              </a:rPr>
              <a:t>Selectors and the winning coalition</a:t>
            </a:r>
            <a:endParaRPr b="0" spc="-10" dirty="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51558"/>
            <a:ext cx="7975600" cy="3754874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lang="en-US" sz="2800" b="1" spc="-235" dirty="0" smtClean="0">
                <a:latin typeface="Arial" panose="020B0604020202020204" pitchFamily="34" charset="0"/>
                <a:cs typeface="Arial" panose="020B0604020202020204" pitchFamily="34" charset="0"/>
              </a:rPr>
              <a:t>B. Bueno de </a:t>
            </a:r>
            <a:r>
              <a:rPr lang="en-US" sz="2800" b="1" spc="-23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Mesquita</a:t>
            </a:r>
            <a:r>
              <a:rPr lang="en-US" sz="2800" b="1" spc="-235" dirty="0" smtClean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2800" spc="-235" dirty="0" smtClean="0">
                <a:latin typeface="Arial" panose="020B0604020202020204" pitchFamily="34" charset="0"/>
                <a:cs typeface="Arial" panose="020B0604020202020204" pitchFamily="34" charset="0"/>
              </a:rPr>
              <a:t>al.:</a:t>
            </a: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lang="en-US" sz="2800" spc="-235" dirty="0" smtClean="0">
                <a:latin typeface="Arial" panose="020B0604020202020204" pitchFamily="34" charset="0"/>
                <a:cs typeface="Arial" panose="020B0604020202020204" pitchFamily="34" charset="0"/>
              </a:rPr>
              <a:t>Small selector: co-optation through the distribution of private goods</a:t>
            </a: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lang="en-US" sz="2800" spc="-235" dirty="0" smtClean="0">
                <a:latin typeface="Arial" panose="020B0604020202020204" pitchFamily="34" charset="0"/>
                <a:cs typeface="Arial" panose="020B0604020202020204" pitchFamily="34" charset="0"/>
              </a:rPr>
              <a:t>Big selector: co-optation through the distribution of public goods --&gt; satisfactory institutions are needed, without which public goods cannot be provided normally</a:t>
            </a: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lang="en-US" sz="2800" spc="-235" dirty="0" smtClean="0">
                <a:latin typeface="Arial" panose="020B0604020202020204" pitchFamily="34" charset="0"/>
                <a:cs typeface="Arial" panose="020B0604020202020204" pitchFamily="34" charset="0"/>
              </a:rPr>
              <a:t>The ruler (both authoritarian and democratic) benefits from a small winning coalition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47546" y="1131094"/>
            <a:ext cx="6167804" cy="994172"/>
          </a:xfrm>
        </p:spPr>
        <p:txBody>
          <a:bodyPr>
            <a:normAutofit/>
          </a:bodyPr>
          <a:lstStyle/>
          <a:p>
            <a:r>
              <a:rPr lang="" sz="2400" dirty="0">
                <a:latin typeface="Arial" pitchFamily="34" charset="0"/>
                <a:cs typeface="Arial" pitchFamily="34" charset="0"/>
              </a:rPr>
              <a:t>Lecture plan: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123728" y="2057401"/>
            <a:ext cx="6563072" cy="339447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"uniqueness" of totalitarianism</a:t>
            </a:r>
          </a:p>
          <a:p>
            <a:pPr>
              <a:buFontTx/>
              <a:buChar char="-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Authoritarianism and its varieties</a:t>
            </a:r>
          </a:p>
          <a:p>
            <a:pPr>
              <a:buFontTx/>
              <a:buChar char="-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Hybrid modes</a:t>
            </a:r>
          </a:p>
          <a:p>
            <a:pPr>
              <a:buFontTx/>
              <a:buChar char="-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Authoritarianism and institutions</a:t>
            </a:r>
          </a:p>
          <a:p>
            <a:pPr>
              <a:buFontTx/>
              <a:buChar char="-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dictator's strategies</a:t>
            </a:r>
          </a:p>
          <a:p>
            <a:pPr>
              <a:buFontTx/>
              <a:buChar char="-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 "Successful" authoritarianism?</a:t>
            </a:r>
          </a:p>
          <a:p>
            <a:pPr>
              <a:buFontTx/>
              <a:buChar char="-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new authoritarian wave?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83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8255634" y="6464985"/>
            <a:ext cx="180975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25" dirty="0">
                <a:solidFill>
                  <a:srgbClr val="878787"/>
                </a:solidFill>
                <a:latin typeface="Calibri"/>
                <a:cs typeface="Calibri"/>
              </a:rPr>
              <a:t>30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7814" y="353695"/>
            <a:ext cx="7948371" cy="664027"/>
          </a:xfrm>
          <a:prstGeom prst="rect">
            <a:avLst/>
          </a:prstGeom>
        </p:spPr>
        <p:txBody>
          <a:bodyPr vert="horz" wrap="square" lIns="0" tIns="169925" rIns="0" bIns="0" rtlCol="0">
            <a:spAutoFit/>
          </a:bodyPr>
          <a:lstStyle/>
          <a:p>
            <a:pPr marL="2140585">
              <a:lnSpc>
                <a:spcPct val="100000"/>
              </a:lnSpc>
              <a:spcBef>
                <a:spcPts val="105"/>
              </a:spcBef>
            </a:pPr>
            <a:r>
              <a:rPr lang="en-US" dirty="0"/>
              <a:t>The dictator's strategies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304800" y="1389329"/>
            <a:ext cx="8381999" cy="38856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indent="-227329">
              <a:lnSpc>
                <a:spcPts val="2735"/>
              </a:lnSpc>
              <a:spcBef>
                <a:spcPts val="100"/>
              </a:spcBef>
              <a:buFont typeface="Arial MT"/>
              <a:buChar char="•"/>
              <a:tabLst>
                <a:tab pos="240029" algn="l"/>
              </a:tabLst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"The Dictator's Dilemma" (Haber 2006,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Wintrobe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2007) in conditions of uncertainty – there is never confidence in loyalty</a:t>
            </a:r>
          </a:p>
          <a:p>
            <a:pPr marL="355600" indent="-342900">
              <a:lnSpc>
                <a:spcPts val="2735"/>
              </a:lnSpc>
              <a:spcBef>
                <a:spcPts val="100"/>
              </a:spcBef>
              <a:buFont typeface="Courier New" panose="02070309020205020404" pitchFamily="49" charset="0"/>
              <a:buChar char="o"/>
              <a:tabLst>
                <a:tab pos="240029" algn="l"/>
              </a:tabLst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Strategy options (their "pros" and "cons"):</a:t>
            </a:r>
          </a:p>
          <a:p>
            <a:pPr marL="355600" indent="-342900">
              <a:lnSpc>
                <a:spcPts val="2735"/>
              </a:lnSpc>
              <a:spcBef>
                <a:spcPts val="100"/>
              </a:spcBef>
              <a:buFont typeface="Courier New" panose="02070309020205020404" pitchFamily="49" charset="0"/>
              <a:buChar char="o"/>
              <a:tabLst>
                <a:tab pos="240029" algn="l"/>
              </a:tabLst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repression (and their varieties in different conditions)</a:t>
            </a:r>
          </a:p>
          <a:p>
            <a:pPr marL="355600" indent="-342900">
              <a:lnSpc>
                <a:spcPts val="2735"/>
              </a:lnSpc>
              <a:spcBef>
                <a:spcPts val="100"/>
              </a:spcBef>
              <a:buFont typeface="Courier New" panose="02070309020205020404" pitchFamily="49" charset="0"/>
              <a:buChar char="o"/>
              <a:tabLst>
                <a:tab pos="240029" algn="l"/>
              </a:tabLst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co-optation</a:t>
            </a:r>
          </a:p>
          <a:p>
            <a:pPr marL="355600" indent="-342900">
              <a:lnSpc>
                <a:spcPts val="2735"/>
              </a:lnSpc>
              <a:spcBef>
                <a:spcPts val="100"/>
              </a:spcBef>
              <a:buFont typeface="Courier New" panose="02070309020205020404" pitchFamily="49" charset="0"/>
              <a:buChar char="o"/>
              <a:tabLst>
                <a:tab pos="240029" algn="l"/>
              </a:tabLst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legitimization</a:t>
            </a:r>
          </a:p>
          <a:p>
            <a:pPr marL="240029" indent="-227329">
              <a:lnSpc>
                <a:spcPts val="2735"/>
              </a:lnSpc>
              <a:spcBef>
                <a:spcPts val="100"/>
              </a:spcBef>
              <a:buFont typeface="Arial MT"/>
              <a:buChar char="•"/>
              <a:tabLst>
                <a:tab pos="240029" algn="l"/>
              </a:tabLst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The dictator's strategies in adverse conditions (economic crisis, opposition and protest, sanctions, etc.)</a:t>
            </a:r>
            <a:endParaRPr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8689" rIns="0" bIns="0" rtlCol="0">
            <a:spAutoFit/>
          </a:bodyPr>
          <a:lstStyle/>
          <a:p>
            <a:pPr marL="55880">
              <a:lnSpc>
                <a:spcPts val="1240"/>
              </a:lnSpc>
            </a:pPr>
            <a:fld id="{81D60167-4931-47E6-BA6A-407CBD079E47}" type="slidenum">
              <a:rPr spc="-25" dirty="0"/>
              <a:t>31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7814" y="353695"/>
            <a:ext cx="794837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09925" marR="5080" indent="-2786380" algn="ctr">
              <a:lnSpc>
                <a:spcPct val="100000"/>
              </a:lnSpc>
              <a:spcBef>
                <a:spcPts val="100"/>
              </a:spcBef>
            </a:pPr>
            <a:r>
              <a:rPr lang="en-US" dirty="0"/>
              <a:t>How and how authoritarian regimes end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845819" y="1261433"/>
            <a:ext cx="7452359" cy="4937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ts val="2735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Authoritarian regimes do not last forever – but their "end" does not necessarily lead to democratization</a:t>
            </a:r>
          </a:p>
          <a:p>
            <a:pPr marL="355600" indent="-342900">
              <a:lnSpc>
                <a:spcPts val="2735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When and how does the democratization of an authoritarian regime take place?</a:t>
            </a:r>
          </a:p>
          <a:p>
            <a:pPr marL="355600" indent="-342900">
              <a:lnSpc>
                <a:spcPts val="2735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structural prerequisites of democratization or the dictator's "mistakes"?</a:t>
            </a:r>
          </a:p>
          <a:p>
            <a:pPr marL="355600" indent="-342900">
              <a:lnSpc>
                <a:spcPts val="2735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problem of the "duration" of an authoritarian regime</a:t>
            </a:r>
          </a:p>
          <a:p>
            <a:pPr marL="355600" indent="-342900">
              <a:lnSpc>
                <a:spcPts val="2735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Coups, rotations, uprisings, civil wars, interventions, etc.</a:t>
            </a:r>
          </a:p>
          <a:p>
            <a:pPr marL="355600" indent="-342900">
              <a:lnSpc>
                <a:spcPts val="2735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New issues: new databases and new methods</a:t>
            </a:r>
          </a:p>
          <a:p>
            <a:pPr marL="355600" indent="-342900">
              <a:lnSpc>
                <a:spcPts val="2735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 promising area of research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7814" y="353695"/>
            <a:ext cx="7948371" cy="1210716"/>
          </a:xfrm>
          <a:prstGeom prst="rect">
            <a:avLst/>
          </a:prstGeom>
        </p:spPr>
        <p:txBody>
          <a:bodyPr vert="horz" wrap="square" lIns="0" tIns="223647" rIns="0" bIns="0" rtlCol="0">
            <a:spAutoFit/>
          </a:bodyPr>
          <a:lstStyle/>
          <a:p>
            <a:pPr marL="481965" algn="ctr">
              <a:lnSpc>
                <a:spcPct val="100000"/>
              </a:lnSpc>
              <a:spcBef>
                <a:spcPts val="105"/>
              </a:spcBef>
            </a:pPr>
            <a:r>
              <a:rPr lang="en-US" dirty="0">
                <a:latin typeface="Arial Black" panose="020B0A04020102020204" pitchFamily="34" charset="0"/>
              </a:rPr>
              <a:t>Autocracies end in different ways</a:t>
            </a:r>
            <a:endParaRPr spc="-10" dirty="0">
              <a:latin typeface="Arial Black" panose="020B0A04020102020204" pitchFamily="34" charset="0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63275" y="1196339"/>
            <a:ext cx="6622322" cy="5367550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8689" rIns="0" bIns="0" rtlCol="0">
            <a:spAutoFit/>
          </a:bodyPr>
          <a:lstStyle/>
          <a:p>
            <a:pPr marL="55880">
              <a:lnSpc>
                <a:spcPts val="1240"/>
              </a:lnSpc>
            </a:pPr>
            <a:fld id="{81D60167-4931-47E6-BA6A-407CBD079E47}" type="slidenum">
              <a:rPr spc="-25" dirty="0"/>
              <a:t>32</a:t>
            </a:fld>
            <a:endParaRPr spc="-2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228600"/>
            <a:ext cx="8686800" cy="1087605"/>
          </a:xfrm>
          <a:prstGeom prst="rect">
            <a:avLst/>
          </a:prstGeom>
        </p:spPr>
        <p:txBody>
          <a:bodyPr vert="horz" wrap="square" lIns="0" tIns="223647" rIns="0" bIns="0" rtlCol="0">
            <a:spAutoFit/>
          </a:bodyPr>
          <a:lstStyle/>
          <a:p>
            <a:pPr marL="655320" algn="ctr">
              <a:lnSpc>
                <a:spcPct val="100000"/>
              </a:lnSpc>
              <a:spcBef>
                <a:spcPts val="105"/>
              </a:spcBef>
            </a:pPr>
            <a:r>
              <a:rPr lang="en-US" sz="2800" spc="-10" dirty="0">
                <a:latin typeface="Arial Black" panose="020B0A04020102020204" pitchFamily="34" charset="0"/>
              </a:rPr>
              <a:t>The circumstances of the collapse of authoritarianism</a:t>
            </a:r>
            <a:endParaRPr sz="2800" spc="-10" dirty="0">
              <a:latin typeface="Arial Black" panose="020B0A04020102020204" pitchFamily="34" charset="0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15567" y="1437806"/>
            <a:ext cx="6521349" cy="4963243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8689" rIns="0" bIns="0" rtlCol="0">
            <a:spAutoFit/>
          </a:bodyPr>
          <a:lstStyle/>
          <a:p>
            <a:pPr marL="55880">
              <a:lnSpc>
                <a:spcPts val="1240"/>
              </a:lnSpc>
            </a:pPr>
            <a:fld id="{81D60167-4931-47E6-BA6A-407CBD079E47}" type="slidenum">
              <a:rPr spc="-25" dirty="0"/>
              <a:t>33</a:t>
            </a:fld>
            <a:endParaRPr spc="-2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1600" y="302513"/>
            <a:ext cx="7287488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>
                <a:latin typeface="Arial Black" panose="020B0A04020102020204" pitchFamily="34" charset="0"/>
              </a:rPr>
              <a:t>"Successful" authoritarianism</a:t>
            </a:r>
            <a:r>
              <a:rPr spc="-10" smtClean="0">
                <a:latin typeface="Arial Black" panose="020B0A04020102020204" pitchFamily="34" charset="0"/>
              </a:rPr>
              <a:t>?</a:t>
            </a:r>
            <a:endParaRPr spc="-10" dirty="0">
              <a:latin typeface="Arial Black" panose="020B0A040201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2373" y="921841"/>
            <a:ext cx="8006715" cy="52988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3065" indent="-34226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93065" algn="l"/>
              </a:tabLs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How is this possible and under what circumstances? (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Besley</a:t>
            </a:r>
            <a:r>
              <a:rPr lang="kk-K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Kudamatsu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2007, Dominguez 2011) Criteria for "success"? The performance problem</a:t>
            </a:r>
          </a:p>
          <a:p>
            <a:pPr marL="393700" indent="-342900">
              <a:lnSpc>
                <a:spcPct val="100000"/>
              </a:lnSpc>
              <a:spcBef>
                <a:spcPts val="100"/>
              </a:spcBef>
              <a:buFont typeface="Courier New" panose="02070309020205020404" pitchFamily="49" charset="0"/>
              <a:buChar char="o"/>
              <a:tabLst>
                <a:tab pos="393065" algn="l"/>
              </a:tabLs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Rapid and sustainable economic growth</a:t>
            </a:r>
          </a:p>
          <a:p>
            <a:pPr marL="393700" indent="-342900">
              <a:lnSpc>
                <a:spcPct val="100000"/>
              </a:lnSpc>
              <a:spcBef>
                <a:spcPts val="100"/>
              </a:spcBef>
              <a:buFont typeface="Courier New" panose="02070309020205020404" pitchFamily="49" charset="0"/>
              <a:buChar char="o"/>
              <a:tabLst>
                <a:tab pos="393065" algn="l"/>
              </a:tabLs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Natural resources are not a prerequisite (often an obstacle –&gt; resource curse)</a:t>
            </a:r>
          </a:p>
          <a:p>
            <a:pPr marL="393065" indent="-34226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93065" algn="l"/>
              </a:tabLs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– Education (secondary and higher) and healthcare</a:t>
            </a:r>
          </a:p>
          <a:p>
            <a:pPr marL="393065" indent="-34226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93065" algn="l"/>
              </a:tabLs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Social security and relative social peace</a:t>
            </a:r>
          </a:p>
          <a:p>
            <a:pPr marL="393065" indent="-34226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93065" algn="l"/>
              </a:tabLs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Massive support? The problem of plebiscite</a:t>
            </a:r>
          </a:p>
          <a:p>
            <a:pPr marL="393065" indent="-34226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93065" algn="l"/>
              </a:tabLs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authoritarianism</a:t>
            </a:r>
          </a:p>
          <a:p>
            <a:pPr marL="393065" indent="-34226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93065" algn="l"/>
              </a:tabLs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"Planning horizon"?</a:t>
            </a:r>
          </a:p>
          <a:p>
            <a:pPr marL="393065" indent="-34226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93065" algn="l"/>
              </a:tabLs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Connection with types of authoritarianism?</a:t>
            </a:r>
          </a:p>
          <a:p>
            <a:pPr marL="393065" indent="-34226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93065" algn="l"/>
              </a:tabLs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quality of management institutions is a basic problem</a:t>
            </a:r>
            <a:endParaRPr sz="1800" baseline="-925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8689" rIns="0" bIns="0" rtlCol="0">
            <a:spAutoFit/>
          </a:bodyPr>
          <a:lstStyle/>
          <a:p>
            <a:pPr marL="55880">
              <a:lnSpc>
                <a:spcPts val="1240"/>
              </a:lnSpc>
            </a:pPr>
            <a:fld id="{81D60167-4931-47E6-BA6A-407CBD079E47}" type="slidenum">
              <a:rPr spc="-25" dirty="0"/>
              <a:t>35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7814" y="353695"/>
            <a:ext cx="794837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07335" marR="5080" indent="-2592705" algn="ctr">
              <a:lnSpc>
                <a:spcPct val="100000"/>
              </a:lnSpc>
              <a:spcBef>
                <a:spcPts val="100"/>
              </a:spcBef>
            </a:pPr>
            <a:r>
              <a:rPr lang="en-US" dirty="0"/>
              <a:t>New promising research areas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672782" y="1295400"/>
            <a:ext cx="7798434" cy="408124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4965" marR="127000" indent="-342900">
              <a:lnSpc>
                <a:spcPts val="2590"/>
              </a:lnSpc>
              <a:spcBef>
                <a:spcPts val="425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spc="-10" dirty="0" smtClean="0">
                <a:latin typeface="Calibri"/>
                <a:cs typeface="Calibri"/>
              </a:rPr>
              <a:t>The information theory of authoritarianism (S. </a:t>
            </a:r>
            <a:r>
              <a:rPr lang="en-US" sz="2400" spc="-10" dirty="0" err="1" smtClean="0">
                <a:latin typeface="Calibri"/>
                <a:cs typeface="Calibri"/>
              </a:rPr>
              <a:t>Guriev</a:t>
            </a:r>
            <a:r>
              <a:rPr lang="en-US" sz="2400" spc="-10" dirty="0" smtClean="0">
                <a:latin typeface="Calibri"/>
                <a:cs typeface="Calibri"/>
              </a:rPr>
              <a:t> and D. </a:t>
            </a:r>
            <a:r>
              <a:rPr lang="en-US" sz="2400" spc="-10" dirty="0" err="1" smtClean="0">
                <a:latin typeface="Calibri"/>
                <a:cs typeface="Calibri"/>
              </a:rPr>
              <a:t>Treisman</a:t>
            </a:r>
            <a:r>
              <a:rPr lang="en-US" sz="2400" spc="-10" dirty="0" smtClean="0">
                <a:latin typeface="Calibri"/>
                <a:cs typeface="Calibri"/>
              </a:rPr>
              <a:t>)</a:t>
            </a:r>
          </a:p>
          <a:p>
            <a:pPr marL="354965" marR="127000" indent="-342900">
              <a:lnSpc>
                <a:spcPts val="2590"/>
              </a:lnSpc>
              <a:spcBef>
                <a:spcPts val="425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spc="-10" dirty="0" smtClean="0">
                <a:latin typeface="Calibri"/>
                <a:cs typeface="Calibri"/>
              </a:rPr>
              <a:t>"Democracy by Mistake" (D. </a:t>
            </a:r>
            <a:r>
              <a:rPr lang="en-US" sz="2400" spc="-10" dirty="0" err="1" smtClean="0">
                <a:latin typeface="Calibri"/>
                <a:cs typeface="Calibri"/>
              </a:rPr>
              <a:t>Treisman</a:t>
            </a:r>
            <a:r>
              <a:rPr lang="en-US" sz="2400" spc="-10" dirty="0" smtClean="0">
                <a:latin typeface="Calibri"/>
                <a:cs typeface="Calibri"/>
              </a:rPr>
              <a:t>)</a:t>
            </a:r>
          </a:p>
          <a:p>
            <a:pPr marL="354965" marR="127000" indent="-342900">
              <a:lnSpc>
                <a:spcPts val="2590"/>
              </a:lnSpc>
              <a:spcBef>
                <a:spcPts val="425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spc="-10" dirty="0" smtClean="0">
                <a:latin typeface="Calibri"/>
                <a:cs typeface="Calibri"/>
              </a:rPr>
              <a:t>The impact of economic sanctions (A. </a:t>
            </a:r>
            <a:r>
              <a:rPr lang="en-US" sz="2400" spc="-10" dirty="0" err="1" smtClean="0">
                <a:latin typeface="Calibri"/>
                <a:cs typeface="Calibri"/>
              </a:rPr>
              <a:t>Escriba</a:t>
            </a:r>
            <a:r>
              <a:rPr lang="en-US" sz="2400" spc="-10" dirty="0" smtClean="0">
                <a:latin typeface="Calibri"/>
                <a:cs typeface="Calibri"/>
              </a:rPr>
              <a:t>-Walsh, J. Wright)</a:t>
            </a:r>
          </a:p>
          <a:p>
            <a:pPr marL="354965" marR="127000" indent="-342900">
              <a:lnSpc>
                <a:spcPts val="2590"/>
              </a:lnSpc>
              <a:spcBef>
                <a:spcPts val="425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spc="-10" dirty="0" smtClean="0">
                <a:latin typeface="Calibri"/>
                <a:cs typeface="Calibri"/>
              </a:rPr>
              <a:t>Dynamics of hybrid regimes (L. </a:t>
            </a:r>
            <a:r>
              <a:rPr lang="en-US" sz="2400" spc="-10" dirty="0" err="1" smtClean="0">
                <a:latin typeface="Calibri"/>
                <a:cs typeface="Calibri"/>
              </a:rPr>
              <a:t>Morlino</a:t>
            </a:r>
            <a:r>
              <a:rPr lang="en-US" sz="2400" spc="-10" dirty="0" smtClean="0">
                <a:latin typeface="Calibri"/>
                <a:cs typeface="Calibri"/>
              </a:rPr>
              <a:t>, L. Diamond)</a:t>
            </a:r>
          </a:p>
          <a:p>
            <a:pPr marL="354965" marR="127000" indent="-342900">
              <a:lnSpc>
                <a:spcPts val="2590"/>
              </a:lnSpc>
              <a:spcBef>
                <a:spcPts val="425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spc="-10" dirty="0" smtClean="0">
                <a:latin typeface="Calibri"/>
                <a:cs typeface="Calibri"/>
              </a:rPr>
              <a:t>Electoral authoritarianism (A. </a:t>
            </a:r>
            <a:r>
              <a:rPr lang="en-US" sz="2400" spc="-10" dirty="0" err="1" smtClean="0">
                <a:latin typeface="Calibri"/>
                <a:cs typeface="Calibri"/>
              </a:rPr>
              <a:t>Shedler</a:t>
            </a:r>
            <a:r>
              <a:rPr lang="en-US" sz="2400" spc="-10" dirty="0" smtClean="0">
                <a:latin typeface="Calibri"/>
                <a:cs typeface="Calibri"/>
              </a:rPr>
              <a:t>, L. Way)</a:t>
            </a:r>
          </a:p>
          <a:p>
            <a:pPr marL="354965" marR="127000" indent="-342900">
              <a:lnSpc>
                <a:spcPts val="2590"/>
              </a:lnSpc>
              <a:spcBef>
                <a:spcPts val="425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spc="-10" dirty="0" smtClean="0">
                <a:latin typeface="Calibri"/>
                <a:cs typeface="Calibri"/>
              </a:rPr>
              <a:t>Stable and stable autocracies (J. </a:t>
            </a:r>
            <a:r>
              <a:rPr lang="en-US" sz="2400" spc="-10" dirty="0" err="1" smtClean="0">
                <a:latin typeface="Calibri"/>
                <a:cs typeface="Calibri"/>
              </a:rPr>
              <a:t>Gerchevsky</a:t>
            </a:r>
            <a:r>
              <a:rPr lang="en-US" sz="2400" spc="-10" dirty="0" smtClean="0">
                <a:latin typeface="Calibri"/>
                <a:cs typeface="Calibri"/>
              </a:rPr>
              <a:t>, A. Kendall-Taylor, E. Franz)</a:t>
            </a:r>
          </a:p>
          <a:p>
            <a:pPr marL="354965" marR="127000" indent="-342900">
              <a:lnSpc>
                <a:spcPts val="2590"/>
              </a:lnSpc>
              <a:spcBef>
                <a:spcPts val="425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spc="-10" dirty="0" smtClean="0">
                <a:latin typeface="Calibri"/>
                <a:cs typeface="Calibri"/>
              </a:rPr>
              <a:t>"How Democracies Die" (S. </a:t>
            </a:r>
            <a:r>
              <a:rPr lang="en-US" sz="2400" spc="-10" dirty="0" err="1" smtClean="0">
                <a:latin typeface="Calibri"/>
                <a:cs typeface="Calibri"/>
              </a:rPr>
              <a:t>Levitsky</a:t>
            </a:r>
            <a:r>
              <a:rPr lang="en-US" sz="2400" spc="-10" dirty="0" smtClean="0">
                <a:latin typeface="Calibri"/>
                <a:cs typeface="Calibri"/>
              </a:rPr>
              <a:t> and D. </a:t>
            </a:r>
            <a:r>
              <a:rPr lang="en-US" sz="2400" spc="-10" dirty="0" err="1" smtClean="0">
                <a:latin typeface="Calibri"/>
                <a:cs typeface="Calibri"/>
              </a:rPr>
              <a:t>Ziblatt</a:t>
            </a:r>
            <a:r>
              <a:rPr lang="en-US" sz="2400" spc="-10" dirty="0" smtClean="0">
                <a:latin typeface="Calibri"/>
                <a:cs typeface="Calibri"/>
              </a:rPr>
              <a:t>)</a:t>
            </a:r>
          </a:p>
          <a:p>
            <a:pPr marL="354965" marR="127000" indent="-342900">
              <a:lnSpc>
                <a:spcPts val="2590"/>
              </a:lnSpc>
              <a:spcBef>
                <a:spcPts val="425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spc="-10" smtClean="0">
                <a:latin typeface="Calibri"/>
                <a:cs typeface="Calibri"/>
              </a:rPr>
              <a:t>And others .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spc="-25" dirty="0">
                <a:latin typeface="Microsoft Sans Serif"/>
                <a:cs typeface="Microsoft Sans Serif"/>
              </a:rPr>
              <a:t>4</a:t>
            </a:fld>
            <a:endParaRPr spc="-25" dirty="0">
              <a:latin typeface="Microsoft Sans Serif"/>
              <a:cs typeface="Microsoft Sans Serif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7814" y="353695"/>
            <a:ext cx="7948371" cy="719812"/>
          </a:xfrm>
          <a:prstGeom prst="rect">
            <a:avLst/>
          </a:prstGeom>
        </p:spPr>
        <p:txBody>
          <a:bodyPr vert="horz" wrap="square" lIns="0" tIns="225171" rIns="0" bIns="0" rtlCol="0">
            <a:spAutoFit/>
          </a:bodyPr>
          <a:lstStyle/>
          <a:p>
            <a:pPr marL="530860">
              <a:lnSpc>
                <a:spcPct val="100000"/>
              </a:lnSpc>
              <a:spcBef>
                <a:spcPts val="105"/>
              </a:spcBef>
            </a:pPr>
            <a:r>
              <a:rPr lang="en-US" b="0" spc="-140" dirty="0">
                <a:latin typeface="Arial Black"/>
                <a:cs typeface="Arial Black"/>
              </a:rPr>
              <a:t>Totalitarianism: general information</a:t>
            </a:r>
            <a:endParaRPr b="0" spc="-110" dirty="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47825"/>
            <a:ext cx="8079740" cy="48090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ts val="2845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dirty="0" err="1" smtClean="0">
                <a:latin typeface="Microsoft Sans Serif"/>
                <a:cs typeface="Microsoft Sans Serif"/>
              </a:rPr>
              <a:t>Totalis</a:t>
            </a:r>
            <a:r>
              <a:rPr lang="en-US" sz="2400" dirty="0" smtClean="0">
                <a:latin typeface="Microsoft Sans Serif"/>
                <a:cs typeface="Microsoft Sans Serif"/>
              </a:rPr>
              <a:t> (Middle age Latin) – whole, cumulative</a:t>
            </a:r>
          </a:p>
          <a:p>
            <a:pPr marL="354965" indent="-342265">
              <a:lnSpc>
                <a:spcPts val="2845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dirty="0" smtClean="0">
                <a:latin typeface="Microsoft Sans Serif"/>
                <a:cs typeface="Microsoft Sans Serif"/>
              </a:rPr>
              <a:t>A unique phenomenon of the XX century. – Why? An aberration, an exception?</a:t>
            </a:r>
          </a:p>
          <a:p>
            <a:pPr marL="354965" indent="-342265">
              <a:lnSpc>
                <a:spcPts val="2845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dirty="0" smtClean="0">
                <a:latin typeface="Microsoft Sans Serif"/>
                <a:cs typeface="Microsoft Sans Serif"/>
              </a:rPr>
              <a:t>The extreme "pole" in the spectrum of political</a:t>
            </a:r>
          </a:p>
          <a:p>
            <a:pPr marL="354965" indent="-342265">
              <a:lnSpc>
                <a:spcPts val="2845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dirty="0" smtClean="0">
                <a:latin typeface="Microsoft Sans Serif"/>
                <a:cs typeface="Microsoft Sans Serif"/>
              </a:rPr>
              <a:t>regimes</a:t>
            </a:r>
          </a:p>
          <a:p>
            <a:pPr marL="354965" indent="-342265">
              <a:lnSpc>
                <a:spcPts val="2845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b="1" dirty="0" smtClean="0">
                <a:latin typeface="Microsoft Sans Serif"/>
                <a:cs typeface="Microsoft Sans Serif"/>
              </a:rPr>
              <a:t>H. Arendt </a:t>
            </a:r>
            <a:r>
              <a:rPr lang="en-US" sz="2400" dirty="0" smtClean="0">
                <a:latin typeface="Microsoft Sans Serif"/>
                <a:cs typeface="Microsoft Sans Serif"/>
              </a:rPr>
              <a:t>"The Origins of Totalitarianism" (1951):</a:t>
            </a:r>
          </a:p>
          <a:p>
            <a:pPr marL="354965" indent="-342265">
              <a:lnSpc>
                <a:spcPts val="2845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dirty="0" smtClean="0">
                <a:latin typeface="Microsoft Sans Serif"/>
                <a:cs typeface="Microsoft Sans Serif"/>
              </a:rPr>
              <a:t>"Totalitarianism differs significantly from all</a:t>
            </a:r>
          </a:p>
          <a:p>
            <a:pPr marL="354965" indent="-342265">
              <a:lnSpc>
                <a:spcPts val="2845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dirty="0" smtClean="0">
                <a:latin typeface="Microsoft Sans Serif"/>
                <a:cs typeface="Microsoft Sans Serif"/>
              </a:rPr>
              <a:t>other forms of political suppression known</a:t>
            </a:r>
          </a:p>
          <a:p>
            <a:pPr marL="354965" indent="-342265">
              <a:lnSpc>
                <a:spcPts val="2845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dirty="0" smtClean="0">
                <a:latin typeface="Microsoft Sans Serif"/>
                <a:cs typeface="Microsoft Sans Serif"/>
              </a:rPr>
              <a:t>as despotism, tyranny or dictatorship. Wherever</a:t>
            </a:r>
          </a:p>
          <a:p>
            <a:pPr marL="354965" indent="-342265">
              <a:lnSpc>
                <a:spcPts val="2845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dirty="0" smtClean="0">
                <a:latin typeface="Microsoft Sans Serif"/>
                <a:cs typeface="Microsoft Sans Serif"/>
              </a:rPr>
              <a:t>totalitarianism came to power, it</a:t>
            </a:r>
          </a:p>
          <a:p>
            <a:pPr marL="354965" indent="-342265">
              <a:lnSpc>
                <a:spcPts val="2845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dirty="0" smtClean="0">
                <a:latin typeface="Microsoft Sans Serif"/>
                <a:cs typeface="Microsoft Sans Serif"/>
              </a:rPr>
              <a:t>brought with it completely new political</a:t>
            </a:r>
          </a:p>
          <a:p>
            <a:pPr marL="354965" indent="-342265">
              <a:lnSpc>
                <a:spcPts val="2845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dirty="0" smtClean="0">
                <a:latin typeface="Microsoft Sans Serif"/>
                <a:cs typeface="Microsoft Sans Serif"/>
              </a:rPr>
              <a:t>institutions and destroyed all the social, legal and political traditions of a given country."</a:t>
            </a:r>
            <a:endParaRPr sz="2400" dirty="0">
              <a:latin typeface="Candara"/>
              <a:cs typeface="Candar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3638" y="565531"/>
            <a:ext cx="771715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b="0" spc="-260" dirty="0">
                <a:latin typeface="Arial Black"/>
                <a:cs typeface="Arial Black"/>
              </a:rPr>
              <a:t>Different explanations of totalitarianism</a:t>
            </a:r>
            <a:endParaRPr b="0" spc="-70" dirty="0">
              <a:latin typeface="Arial Black"/>
              <a:cs typeface="Arial Blac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309746" y="1616202"/>
            <a:ext cx="867410" cy="7620"/>
          </a:xfrm>
          <a:custGeom>
            <a:avLst/>
            <a:gdLst/>
            <a:ahLst/>
            <a:cxnLst/>
            <a:rect l="l" t="t" r="r" b="b"/>
            <a:pathLst>
              <a:path w="867410" h="7619">
                <a:moveTo>
                  <a:pt x="867155" y="0"/>
                </a:moveTo>
                <a:lnTo>
                  <a:pt x="0" y="0"/>
                </a:lnTo>
                <a:lnTo>
                  <a:pt x="0" y="7620"/>
                </a:lnTo>
                <a:lnTo>
                  <a:pt x="867155" y="7620"/>
                </a:lnTo>
                <a:lnTo>
                  <a:pt x="8671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899278" y="1616202"/>
            <a:ext cx="1242060" cy="7620"/>
          </a:xfrm>
          <a:custGeom>
            <a:avLst/>
            <a:gdLst/>
            <a:ahLst/>
            <a:cxnLst/>
            <a:rect l="l" t="t" r="r" b="b"/>
            <a:pathLst>
              <a:path w="1242060" h="7619">
                <a:moveTo>
                  <a:pt x="1242060" y="0"/>
                </a:moveTo>
                <a:lnTo>
                  <a:pt x="0" y="0"/>
                </a:lnTo>
                <a:lnTo>
                  <a:pt x="0" y="7620"/>
                </a:lnTo>
                <a:lnTo>
                  <a:pt x="1242060" y="7620"/>
                </a:lnTo>
                <a:lnTo>
                  <a:pt x="12420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73654" y="2841498"/>
            <a:ext cx="2170430" cy="7620"/>
          </a:xfrm>
          <a:custGeom>
            <a:avLst/>
            <a:gdLst/>
            <a:ahLst/>
            <a:cxnLst/>
            <a:rect l="l" t="t" r="r" b="b"/>
            <a:pathLst>
              <a:path w="2170429" h="7619">
                <a:moveTo>
                  <a:pt x="2170175" y="0"/>
                </a:moveTo>
                <a:lnTo>
                  <a:pt x="0" y="0"/>
                </a:lnTo>
                <a:lnTo>
                  <a:pt x="0" y="7619"/>
                </a:lnTo>
                <a:lnTo>
                  <a:pt x="2170175" y="7619"/>
                </a:lnTo>
                <a:lnTo>
                  <a:pt x="21701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01865" y="3207258"/>
            <a:ext cx="1859280" cy="7620"/>
          </a:xfrm>
          <a:custGeom>
            <a:avLst/>
            <a:gdLst/>
            <a:ahLst/>
            <a:cxnLst/>
            <a:rect l="l" t="t" r="r" b="b"/>
            <a:pathLst>
              <a:path w="1859280" h="7619">
                <a:moveTo>
                  <a:pt x="1859280" y="0"/>
                </a:moveTo>
                <a:lnTo>
                  <a:pt x="0" y="0"/>
                </a:lnTo>
                <a:lnTo>
                  <a:pt x="0" y="7619"/>
                </a:lnTo>
                <a:lnTo>
                  <a:pt x="1859280" y="7619"/>
                </a:lnTo>
                <a:lnTo>
                  <a:pt x="18592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46303" y="1219962"/>
            <a:ext cx="7985125" cy="4770537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Totalitarianism – image or concept?</a:t>
            </a: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J. Orwell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"Animal Farm" (1945) and "1984" (1949)</a:t>
            </a: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problem: is it a descriptive or an essential (ideational) term?</a:t>
            </a: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Including the use as an epithet or as</a:t>
            </a: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 strict category?</a:t>
            </a: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"Human price" (various data): Hitler – 17 million, Stalin – 25-40 million, Mao – 29 million, Pol Pot – 2 million.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spc="-25" dirty="0">
                <a:latin typeface="Microsoft Sans Serif"/>
                <a:cs typeface="Microsoft Sans Serif"/>
              </a:rPr>
              <a:t>5</a:t>
            </a:fld>
            <a:endParaRPr spc="-25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spc="-25" dirty="0">
                <a:latin typeface="Microsoft Sans Serif"/>
                <a:cs typeface="Microsoft Sans Serif"/>
              </a:rPr>
              <a:t>6</a:t>
            </a:fld>
            <a:endParaRPr spc="-25" dirty="0">
              <a:latin typeface="Microsoft Sans Serif"/>
              <a:cs typeface="Microsoft Sans Serif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3638" y="565531"/>
            <a:ext cx="771715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b="0" spc="-260" dirty="0">
                <a:latin typeface="Arial Black"/>
                <a:cs typeface="Arial Black"/>
              </a:rPr>
              <a:t>Different explanations of totalitarianism</a:t>
            </a:r>
            <a:endParaRPr b="0" spc="-70" dirty="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6303" y="1283970"/>
            <a:ext cx="8011159" cy="484235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800" b="1" spc="-210" dirty="0" smtClean="0">
                <a:latin typeface="Arial" panose="020B0604020202020204" pitchFamily="34" charset="0"/>
                <a:cs typeface="Arial" panose="020B0604020202020204" pitchFamily="34" charset="0"/>
              </a:rPr>
              <a:t>H. Arendt</a:t>
            </a:r>
            <a:r>
              <a:rPr lang="en-US" sz="2800" spc="-210" dirty="0" smtClean="0">
                <a:latin typeface="Arial" panose="020B0604020202020204" pitchFamily="34" charset="0"/>
                <a:cs typeface="Arial" panose="020B0604020202020204" pitchFamily="34" charset="0"/>
              </a:rPr>
              <a:t>: "The Origins of Totalitarianism" (1951):</a:t>
            </a:r>
          </a:p>
          <a:p>
            <a:pPr marL="354965" indent="-34226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800" spc="-210" dirty="0" smtClean="0">
                <a:latin typeface="Arial" panose="020B0604020202020204" pitchFamily="34" charset="0"/>
                <a:cs typeface="Arial" panose="020B0604020202020204" pitchFamily="34" charset="0"/>
              </a:rPr>
              <a:t>the collapse of the old social structure as a fundamental social premise</a:t>
            </a:r>
          </a:p>
          <a:p>
            <a:pPr marL="354965" indent="-34226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800" b="1" spc="-210" dirty="0" smtClean="0">
                <a:latin typeface="Arial" panose="020B0604020202020204" pitchFamily="34" charset="0"/>
                <a:cs typeface="Arial" panose="020B0604020202020204" pitchFamily="34" charset="0"/>
              </a:rPr>
              <a:t>K. Popper</a:t>
            </a:r>
            <a:r>
              <a:rPr lang="en-US" sz="2800" spc="-210" dirty="0" smtClean="0">
                <a:latin typeface="Arial" panose="020B0604020202020204" pitchFamily="34" charset="0"/>
                <a:cs typeface="Arial" panose="020B0604020202020204" pitchFamily="34" charset="0"/>
              </a:rPr>
              <a:t>: "Open Society and its Enemies" (1945): Hegelian roots – nationalism</a:t>
            </a:r>
          </a:p>
          <a:p>
            <a:pPr marL="354965" indent="-34226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800" spc="-210" dirty="0" smtClean="0">
                <a:latin typeface="Arial" panose="020B0604020202020204" pitchFamily="34" charset="0"/>
                <a:cs typeface="Arial" panose="020B0604020202020204" pitchFamily="34" charset="0"/>
              </a:rPr>
              <a:t>(The state as the spirit of the nation), The State outside</a:t>
            </a:r>
          </a:p>
          <a:p>
            <a:pPr marL="354965" indent="-34226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800" spc="-210" dirty="0" smtClean="0">
                <a:latin typeface="Arial" panose="020B0604020202020204" pitchFamily="34" charset="0"/>
                <a:cs typeface="Arial" panose="020B0604020202020204" pitchFamily="34" charset="0"/>
              </a:rPr>
              <a:t>morality, the "ethical" idea of war, the cult of the "great" man, the ideal of a "heroic" life...</a:t>
            </a:r>
          </a:p>
          <a:p>
            <a:pPr marL="354965" indent="-34226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800" b="1" spc="-210" dirty="0" smtClean="0">
                <a:latin typeface="Arial" panose="020B0604020202020204" pitchFamily="34" charset="0"/>
                <a:cs typeface="Arial" panose="020B0604020202020204" pitchFamily="34" charset="0"/>
              </a:rPr>
              <a:t>E. Fromm</a:t>
            </a:r>
            <a:r>
              <a:rPr lang="en-US" sz="2800" spc="-210" dirty="0" smtClean="0">
                <a:latin typeface="Arial" panose="020B0604020202020204" pitchFamily="34" charset="0"/>
                <a:cs typeface="Arial" panose="020B0604020202020204" pitchFamily="34" charset="0"/>
              </a:rPr>
              <a:t>: "Flight from Freedom" (1941):</a:t>
            </a:r>
          </a:p>
          <a:p>
            <a:pPr marL="354965" indent="-34226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800" spc="-210" dirty="0" smtClean="0">
                <a:latin typeface="Arial" panose="020B0604020202020204" pitchFamily="34" charset="0"/>
                <a:cs typeface="Arial" panose="020B0604020202020204" pitchFamily="34" charset="0"/>
              </a:rPr>
              <a:t>totalitarianism as a manifestation of the mental traits</a:t>
            </a:r>
          </a:p>
          <a:p>
            <a:pPr marL="354965" indent="-34226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800" spc="-210" dirty="0" smtClean="0">
                <a:latin typeface="Arial" panose="020B0604020202020204" pitchFamily="34" charset="0"/>
                <a:cs typeface="Arial" panose="020B0604020202020204" pitchFamily="34" charset="0"/>
              </a:rPr>
              <a:t>of an "authoritarian personality"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spc="-25" dirty="0">
                <a:latin typeface="Microsoft Sans Serif"/>
                <a:cs typeface="Microsoft Sans Serif"/>
              </a:rPr>
              <a:t>7</a:t>
            </a:fld>
            <a:endParaRPr spc="-25" dirty="0">
              <a:latin typeface="Microsoft Sans Serif"/>
              <a:cs typeface="Microsoft Sans Serif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7814" y="353695"/>
            <a:ext cx="7948371" cy="719812"/>
          </a:xfrm>
          <a:prstGeom prst="rect">
            <a:avLst/>
          </a:prstGeom>
        </p:spPr>
        <p:txBody>
          <a:bodyPr vert="horz" wrap="square" lIns="0" tIns="225171" rIns="0" bIns="0" rtlCol="0">
            <a:spAutoFit/>
          </a:bodyPr>
          <a:lstStyle/>
          <a:p>
            <a:pPr marL="128270">
              <a:lnSpc>
                <a:spcPct val="100000"/>
              </a:lnSpc>
              <a:spcBef>
                <a:spcPts val="105"/>
              </a:spcBef>
            </a:pPr>
            <a:r>
              <a:rPr lang="en-US" b="0" spc="-260" dirty="0">
                <a:latin typeface="Arial Black"/>
                <a:cs typeface="Arial Black"/>
              </a:rPr>
              <a:t>Different explanations of totalitarianism</a:t>
            </a:r>
            <a:endParaRPr b="0" spc="-70" dirty="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355852"/>
            <a:ext cx="8042275" cy="52604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3060" marR="791210" indent="-340360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lang="en-US" sz="2800" b="1" spc="-229" dirty="0" smtClean="0">
                <a:latin typeface="Arial" panose="020B0604020202020204" pitchFamily="34" charset="0"/>
                <a:cs typeface="Arial" panose="020B0604020202020204" pitchFamily="34" charset="0"/>
              </a:rPr>
              <a:t>K. Friedrich and Z. Brzezinski </a:t>
            </a:r>
            <a:r>
              <a:rPr lang="en-US" sz="2800" spc="-229" dirty="0" smtClean="0">
                <a:latin typeface="Arial" panose="020B0604020202020204" pitchFamily="34" charset="0"/>
                <a:cs typeface="Arial" panose="020B0604020202020204" pitchFamily="34" charset="0"/>
              </a:rPr>
              <a:t>"Totalitarian Dictatorship and Autocracy" (1956): ideology,</a:t>
            </a:r>
          </a:p>
          <a:p>
            <a:pPr marL="353060" marR="791210" indent="-340360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lang="en-US" sz="2800" spc="-229" dirty="0" smtClean="0">
                <a:latin typeface="Arial" panose="020B0604020202020204" pitchFamily="34" charset="0"/>
                <a:cs typeface="Arial" panose="020B0604020202020204" pitchFamily="34" charset="0"/>
              </a:rPr>
              <a:t>mobilization, personality cult, party-state, monopoly on the media, military monopoly, control over the economy, terror + expansion</a:t>
            </a:r>
          </a:p>
          <a:p>
            <a:pPr marL="353060" marR="791210" indent="-340360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lang="en-US" sz="2800" b="1" spc="-229" dirty="0" smtClean="0">
                <a:latin typeface="Arial" panose="020B0604020202020204" pitchFamily="34" charset="0"/>
                <a:cs typeface="Arial" panose="020B0604020202020204" pitchFamily="34" charset="0"/>
              </a:rPr>
              <a:t>K. </a:t>
            </a:r>
            <a:r>
              <a:rPr lang="en-US" sz="2800" b="1" spc="-22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Witvogel</a:t>
            </a:r>
            <a:r>
              <a:rPr lang="en-US" sz="2800" b="1" spc="-229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-229" dirty="0" smtClean="0">
                <a:latin typeface="Arial" panose="020B0604020202020204" pitchFamily="34" charset="0"/>
                <a:cs typeface="Arial" panose="020B0604020202020204" pitchFamily="34" charset="0"/>
              </a:rPr>
              <a:t>"Oriental despotism" (1957) –</a:t>
            </a:r>
          </a:p>
          <a:p>
            <a:pPr marL="353060" marR="791210" indent="-340360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lang="en-US" sz="2800" spc="-229" dirty="0" smtClean="0">
                <a:latin typeface="Arial" panose="020B0604020202020204" pitchFamily="34" charset="0"/>
                <a:cs typeface="Arial" panose="020B0604020202020204" pitchFamily="34" charset="0"/>
              </a:rPr>
              <a:t>"hydraulic civilizations" and the origins of totalitarianism</a:t>
            </a:r>
          </a:p>
          <a:p>
            <a:pPr marL="353060" marR="791210" indent="-340360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lang="en-US" sz="2800" spc="-229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800" b="1" spc="-229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spc="-22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Samueli</a:t>
            </a:r>
            <a:r>
              <a:rPr lang="en-US" sz="2800" spc="-229" dirty="0" smtClean="0">
                <a:latin typeface="Arial" panose="020B0604020202020204" pitchFamily="34" charset="0"/>
                <a:cs typeface="Arial" panose="020B0604020202020204" pitchFamily="34" charset="0"/>
              </a:rPr>
              <a:t> "The Russian Tradition" (1976)</a:t>
            </a:r>
          </a:p>
          <a:p>
            <a:pPr marL="353060" marR="791210" indent="-340360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lang="en-US" sz="2800" spc="-229" dirty="0" smtClean="0">
                <a:latin typeface="Arial" panose="020B0604020202020204" pitchFamily="34" charset="0"/>
                <a:cs typeface="Arial" panose="020B0604020202020204" pitchFamily="34" charset="0"/>
              </a:rPr>
              <a:t>Totalitarianism and mass propaganda</a:t>
            </a:r>
          </a:p>
          <a:p>
            <a:pPr marL="353060" marR="791210" indent="-340360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lang="en-US" sz="2800" b="1" spc="-229" dirty="0" smtClean="0">
                <a:latin typeface="Arial" panose="020B0604020202020204" pitchFamily="34" charset="0"/>
                <a:cs typeface="Arial" panose="020B0604020202020204" pitchFamily="34" charset="0"/>
              </a:rPr>
              <a:t>P. Brooker </a:t>
            </a:r>
            <a:r>
              <a:rPr lang="en-US" sz="2800" spc="-229" dirty="0" smtClean="0">
                <a:latin typeface="Arial" panose="020B0604020202020204" pitchFamily="34" charset="0"/>
                <a:cs typeface="Arial" panose="020B0604020202020204" pitchFamily="34" charset="0"/>
              </a:rPr>
              <a:t>on the causes of the "decline" of the concept</a:t>
            </a:r>
            <a:r>
              <a:rPr lang="ru-RU" sz="2800" spc="-229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-229" dirty="0" smtClean="0">
                <a:latin typeface="Arial" panose="020B0604020202020204" pitchFamily="34" charset="0"/>
                <a:cs typeface="Arial" panose="020B0604020202020204" pitchFamily="34" charset="0"/>
              </a:rPr>
              <a:t>of totalitarianism. 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spc="-25" dirty="0">
                <a:latin typeface="Microsoft Sans Serif"/>
                <a:cs typeface="Microsoft Sans Serif"/>
              </a:rPr>
              <a:t>8</a:t>
            </a:fld>
            <a:endParaRPr spc="-25" dirty="0">
              <a:latin typeface="Microsoft Sans Serif"/>
              <a:cs typeface="Microsoft Sans Serif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7814" y="353695"/>
            <a:ext cx="7948371" cy="719812"/>
          </a:xfrm>
          <a:prstGeom prst="rect">
            <a:avLst/>
          </a:prstGeom>
        </p:spPr>
        <p:txBody>
          <a:bodyPr vert="horz" wrap="square" lIns="0" tIns="225171" rIns="0" bIns="0" rtlCol="0">
            <a:spAutoFit/>
          </a:bodyPr>
          <a:lstStyle/>
          <a:p>
            <a:pPr marL="835660">
              <a:lnSpc>
                <a:spcPct val="100000"/>
              </a:lnSpc>
              <a:spcBef>
                <a:spcPts val="105"/>
              </a:spcBef>
            </a:pPr>
            <a:r>
              <a:rPr lang="en-US" b="0" spc="-95" dirty="0">
                <a:latin typeface="Arial Black"/>
                <a:cs typeface="Arial Black"/>
              </a:rPr>
              <a:t>Authoritarianism and democracy</a:t>
            </a:r>
            <a:endParaRPr b="0" spc="-45" dirty="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3559" y="1721866"/>
            <a:ext cx="7590155" cy="4385816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spc="60" dirty="0" err="1" smtClean="0">
                <a:latin typeface="Microsoft Sans Serif"/>
                <a:cs typeface="Microsoft Sans Serif"/>
              </a:rPr>
              <a:t>Autokrateia</a:t>
            </a:r>
            <a:r>
              <a:rPr lang="en-US" sz="2400" spc="60" dirty="0" smtClean="0">
                <a:latin typeface="Microsoft Sans Serif"/>
                <a:cs typeface="Microsoft Sans Serif"/>
              </a:rPr>
              <a:t> (Greek) – autocracy, autocracy</a:t>
            </a: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spc="60" dirty="0" smtClean="0">
                <a:latin typeface="Microsoft Sans Serif"/>
                <a:cs typeface="Microsoft Sans Serif"/>
              </a:rPr>
              <a:t>Authoritarianism as an "umbrella" concept</a:t>
            </a: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spc="60" dirty="0" smtClean="0">
                <a:latin typeface="Microsoft Sans Serif"/>
                <a:cs typeface="Microsoft Sans Serif"/>
              </a:rPr>
              <a:t>Democracy is not a "natural"</a:t>
            </a: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spc="60" dirty="0" smtClean="0">
                <a:latin typeface="Microsoft Sans Serif"/>
                <a:cs typeface="Microsoft Sans Serif"/>
              </a:rPr>
              <a:t>state at all. Authoritarianism is the dominant type in world political history. And</a:t>
            </a: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spc="60" dirty="0" smtClean="0">
                <a:latin typeface="Microsoft Sans Serif"/>
                <a:cs typeface="Microsoft Sans Serif"/>
              </a:rPr>
              <a:t>today, despite the "3rd wave</a:t>
            </a: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spc="60" dirty="0" smtClean="0">
                <a:latin typeface="Microsoft Sans Serif"/>
                <a:cs typeface="Microsoft Sans Serif"/>
              </a:rPr>
              <a:t>of democratization" (taking into account different</a:t>
            </a: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spc="60" dirty="0" smtClean="0">
                <a:latin typeface="Microsoft Sans Serif"/>
                <a:cs typeface="Microsoft Sans Serif"/>
              </a:rPr>
              <a:t>"hybrids") and so on.	"</a:t>
            </a:r>
            <a:r>
              <a:rPr lang="en-US" sz="2400" spc="60" dirty="0" err="1" smtClean="0">
                <a:latin typeface="Microsoft Sans Serif"/>
                <a:cs typeface="Microsoft Sans Serif"/>
              </a:rPr>
              <a:t>autocratization</a:t>
            </a:r>
            <a:r>
              <a:rPr lang="en-US" sz="2400" spc="60" dirty="0" smtClean="0">
                <a:latin typeface="Microsoft Sans Serif"/>
                <a:cs typeface="Microsoft Sans Serif"/>
              </a:rPr>
              <a:t>"</a:t>
            </a: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spc="60" dirty="0" smtClean="0">
                <a:latin typeface="Microsoft Sans Serif"/>
                <a:cs typeface="Microsoft Sans Serif"/>
              </a:rPr>
              <a:t>Authoritarianism "with adjectives" –</a:t>
            </a: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354965" algn="l"/>
              </a:tabLst>
            </a:pPr>
            <a:r>
              <a:rPr lang="en-US" sz="2400" spc="60" dirty="0" smtClean="0">
                <a:latin typeface="Microsoft Sans Serif"/>
                <a:cs typeface="Microsoft Sans Serif"/>
              </a:rPr>
              <a:t>"electoral", "competitive",</a:t>
            </a:r>
            <a:r>
              <a:rPr lang="ru-RU" sz="2400" spc="60" dirty="0" smtClean="0">
                <a:latin typeface="Microsoft Sans Serif"/>
                <a:cs typeface="Microsoft Sans Serif"/>
              </a:rPr>
              <a:t> </a:t>
            </a:r>
            <a:r>
              <a:rPr lang="en-US" sz="2400" spc="60" dirty="0" smtClean="0">
                <a:latin typeface="Microsoft Sans Serif"/>
                <a:cs typeface="Microsoft Sans Serif"/>
              </a:rPr>
              <a:t>"plebiscite", etc.</a:t>
            </a:r>
            <a:endParaRPr sz="24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spc="-25" dirty="0">
                <a:latin typeface="Microsoft Sans Serif"/>
                <a:cs typeface="Microsoft Sans Serif"/>
              </a:rPr>
              <a:t>9</a:t>
            </a:fld>
            <a:endParaRPr spc="-25" dirty="0">
              <a:latin typeface="Microsoft Sans Serif"/>
              <a:cs typeface="Microsoft Sans Serif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25702" y="267970"/>
            <a:ext cx="629221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b="0" spc="-204" dirty="0">
                <a:latin typeface="Arial Black"/>
                <a:cs typeface="Arial Black"/>
              </a:rPr>
              <a:t>Features of authoritarianism</a:t>
            </a:r>
            <a:endParaRPr b="0" spc="-55" dirty="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037336"/>
            <a:ext cx="8024495" cy="48740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265">
              <a:lnSpc>
                <a:spcPts val="2510"/>
              </a:lnSpc>
              <a:spcBef>
                <a:spcPts val="95"/>
              </a:spcBef>
              <a:buClr>
                <a:srgbClr val="DD8046"/>
              </a:buClr>
              <a:buFont typeface="Arial MT"/>
              <a:buChar char="•"/>
              <a:tabLst>
                <a:tab pos="354965" algn="l"/>
              </a:tabLst>
            </a:pPr>
            <a:r>
              <a:rPr lang="en-US" sz="2800" b="1" spc="-195" dirty="0" smtClean="0">
                <a:latin typeface="Arial" panose="020B0604020202020204" pitchFamily="34" charset="0"/>
                <a:cs typeface="Arial" panose="020B0604020202020204" pitchFamily="34" charset="0"/>
              </a:rPr>
              <a:t>H. Linz and A. </a:t>
            </a:r>
            <a:r>
              <a:rPr lang="en-US" sz="2800" b="1" spc="-19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Stepan</a:t>
            </a:r>
            <a:r>
              <a:rPr lang="en-US" sz="2800" b="1" spc="-19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-195" dirty="0" smtClean="0">
                <a:latin typeface="Arial" panose="020B0604020202020204" pitchFamily="34" charset="0"/>
                <a:cs typeface="Arial" panose="020B0604020202020204" pitchFamily="34" charset="0"/>
              </a:rPr>
              <a:t>on the general characteristics</a:t>
            </a:r>
          </a:p>
          <a:p>
            <a:pPr marL="354965" indent="-342265">
              <a:lnSpc>
                <a:spcPts val="2510"/>
              </a:lnSpc>
              <a:spcBef>
                <a:spcPts val="95"/>
              </a:spcBef>
              <a:buClr>
                <a:srgbClr val="DD8046"/>
              </a:buClr>
              <a:buFont typeface="Arial MT"/>
              <a:buChar char="•"/>
              <a:tabLst>
                <a:tab pos="354965" algn="l"/>
              </a:tabLst>
            </a:pPr>
            <a:r>
              <a:rPr lang="en-US" sz="2800" spc="-195" dirty="0" smtClean="0">
                <a:latin typeface="Arial" panose="020B0604020202020204" pitchFamily="34" charset="0"/>
                <a:cs typeface="Arial" panose="020B0604020202020204" pitchFamily="34" charset="0"/>
              </a:rPr>
              <a:t>of authoritarianism (cf. with the characteristics of totalitarianism according to </a:t>
            </a:r>
            <a:r>
              <a:rPr lang="en-US" sz="2800" b="1" spc="-195" dirty="0" smtClean="0">
                <a:latin typeface="Arial" panose="020B0604020202020204" pitchFamily="34" charset="0"/>
                <a:cs typeface="Arial" panose="020B0604020202020204" pitchFamily="34" charset="0"/>
              </a:rPr>
              <a:t>K. Friedrich and Z. Brzezinski</a:t>
            </a:r>
            <a:r>
              <a:rPr lang="en-US" sz="2800" spc="-195" dirty="0" smtClean="0">
                <a:latin typeface="Arial" panose="020B0604020202020204" pitchFamily="34" charset="0"/>
                <a:cs typeface="Arial" panose="020B0604020202020204" pitchFamily="34" charset="0"/>
              </a:rPr>
              <a:t>): limited pluralism, no dominant ideology, </a:t>
            </a:r>
            <a:r>
              <a:rPr lang="en-US" sz="2800" spc="-19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depoliticization</a:t>
            </a:r>
            <a:r>
              <a:rPr lang="en-US" sz="2800" spc="-195" dirty="0" smtClean="0">
                <a:latin typeface="Arial" panose="020B0604020202020204" pitchFamily="34" charset="0"/>
                <a:cs typeface="Arial" panose="020B0604020202020204" pitchFamily="34" charset="0"/>
              </a:rPr>
              <a:t>, lack of mobilization, formally delineated boundaries of the power of the leader/ruling elites (with the exception of </a:t>
            </a:r>
            <a:r>
              <a:rPr lang="en-US" sz="2800" spc="-19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Sultanism</a:t>
            </a:r>
            <a:r>
              <a:rPr lang="en-US" sz="2800" spc="-195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54965" indent="-342265">
              <a:lnSpc>
                <a:spcPts val="2510"/>
              </a:lnSpc>
              <a:spcBef>
                <a:spcPts val="95"/>
              </a:spcBef>
              <a:buClr>
                <a:srgbClr val="DD8046"/>
              </a:buClr>
              <a:buFont typeface="Arial MT"/>
              <a:buChar char="•"/>
              <a:tabLst>
                <a:tab pos="354965" algn="l"/>
              </a:tabLst>
            </a:pPr>
            <a:r>
              <a:rPr lang="en-US" sz="2800" spc="-195" dirty="0" smtClean="0">
                <a:latin typeface="Arial" panose="020B0604020202020204" pitchFamily="34" charset="0"/>
                <a:cs typeface="Arial" panose="020B0604020202020204" pitchFamily="34" charset="0"/>
              </a:rPr>
              <a:t>There are very big differences: different types, different degrees of repression, different "life expectancy", different institutions, different strategies (from repression to co-optation), different results (from</a:t>
            </a:r>
          </a:p>
          <a:p>
            <a:pPr marL="354965" indent="-342265">
              <a:lnSpc>
                <a:spcPts val="2510"/>
              </a:lnSpc>
              <a:spcBef>
                <a:spcPts val="95"/>
              </a:spcBef>
              <a:buClr>
                <a:srgbClr val="DD8046"/>
              </a:buClr>
              <a:buFont typeface="Arial MT"/>
              <a:buChar char="•"/>
              <a:tabLst>
                <a:tab pos="354965" algn="l"/>
              </a:tabLst>
            </a:pPr>
            <a:r>
              <a:rPr lang="en-US" sz="2800" spc="-195" dirty="0" smtClean="0">
                <a:latin typeface="Arial" panose="020B0604020202020204" pitchFamily="34" charset="0"/>
                <a:cs typeface="Arial" panose="020B0604020202020204" pitchFamily="34" charset="0"/>
              </a:rPr>
              <a:t>hunger and devastation to successful economic and</a:t>
            </a:r>
          </a:p>
          <a:p>
            <a:pPr marL="354965" indent="-342265">
              <a:lnSpc>
                <a:spcPts val="2510"/>
              </a:lnSpc>
              <a:spcBef>
                <a:spcPts val="95"/>
              </a:spcBef>
              <a:buClr>
                <a:srgbClr val="DD8046"/>
              </a:buClr>
              <a:buFont typeface="Arial MT"/>
              <a:buChar char="•"/>
              <a:tabLst>
                <a:tab pos="354965" algn="l"/>
              </a:tabLst>
            </a:pPr>
            <a:r>
              <a:rPr lang="en-US" sz="2800" spc="-195" dirty="0" smtClean="0">
                <a:latin typeface="Arial" panose="020B0604020202020204" pitchFamily="34" charset="0"/>
                <a:cs typeface="Arial" panose="020B0604020202020204" pitchFamily="34" charset="0"/>
              </a:rPr>
              <a:t>The comparative study of authoritarianism (comparative authoritarianism) is one of the central directions in modern political science.</a:t>
            </a:r>
            <a:endParaRPr lang="en-US" sz="2800" spc="-19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</TotalTime>
  <Words>2363</Words>
  <Application>Microsoft Office PowerPoint</Application>
  <PresentationFormat>Экран (4:3)</PresentationFormat>
  <Paragraphs>297</Paragraphs>
  <Slides>35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44" baseType="lpstr">
      <vt:lpstr>Arial</vt:lpstr>
      <vt:lpstr>Arial Black</vt:lpstr>
      <vt:lpstr>Arial MT</vt:lpstr>
      <vt:lpstr>Calibri</vt:lpstr>
      <vt:lpstr>Candara</vt:lpstr>
      <vt:lpstr>Courier New</vt:lpstr>
      <vt:lpstr>Microsoft Sans Serif</vt:lpstr>
      <vt:lpstr>Times New Roman</vt:lpstr>
      <vt:lpstr>Office Theme</vt:lpstr>
      <vt:lpstr>AL-FARABI KAZAKH NATIONAL UNIVERSITY</vt:lpstr>
      <vt:lpstr>Презентация PowerPoint</vt:lpstr>
      <vt:lpstr>Lecture plan:</vt:lpstr>
      <vt:lpstr>Totalitarianism: general information</vt:lpstr>
      <vt:lpstr>Different explanations of totalitarianism</vt:lpstr>
      <vt:lpstr>Different explanations of totalitarianism</vt:lpstr>
      <vt:lpstr>Different explanations of totalitarianism</vt:lpstr>
      <vt:lpstr>Authoritarianism and democracy</vt:lpstr>
      <vt:lpstr>Features of authoritarianism</vt:lpstr>
      <vt:lpstr>The boom in research on authoritarianism</vt:lpstr>
      <vt:lpstr>Very different autocracies</vt:lpstr>
      <vt:lpstr>Another heuristic typology (based on F. Fukuyama)</vt:lpstr>
      <vt:lpstr>Idi Amin – President of Uganda (1971-1979)</vt:lpstr>
      <vt:lpstr>Dictator of the Dominican Republic General Rafael Trujillo</vt:lpstr>
      <vt:lpstr>Lee Kwan Yew – Prime Minister of Singapore (1959-1990), then "Minister mentor"</vt:lpstr>
      <vt:lpstr>Varieties of authoritarianism</vt:lpstr>
      <vt:lpstr>Varieties of authoritarian regimes</vt:lpstr>
      <vt:lpstr>Varieties of authoritarian regimes</vt:lpstr>
      <vt:lpstr>Varieties of authoritarian regimes</vt:lpstr>
      <vt:lpstr>Varieties of authoritarian regimes</vt:lpstr>
      <vt:lpstr>Varieties of authoritarian regimes</vt:lpstr>
      <vt:lpstr>New typologies of authoritarian regimes</vt:lpstr>
      <vt:lpstr>"Hybrid" modes</vt:lpstr>
      <vt:lpstr>Авторитаризм и модернизация  Distribution of economic growth rates between democracies and authoritarian regimes </vt:lpstr>
      <vt:lpstr>Successes of non-democratic regimes</vt:lpstr>
      <vt:lpstr>“Modernization Trap” (Jack Snyder)</vt:lpstr>
      <vt:lpstr>"Cross-cutting" plots in modern studies of authoritarianism</vt:lpstr>
      <vt:lpstr>Authoritarianism and institutions</vt:lpstr>
      <vt:lpstr>Selectors and the winning coalition</vt:lpstr>
      <vt:lpstr>The dictator's strategies</vt:lpstr>
      <vt:lpstr>How and how authoritarian regimes end</vt:lpstr>
      <vt:lpstr>Autocracies end in different ways</vt:lpstr>
      <vt:lpstr>The circumstances of the collapse of authoritarianism</vt:lpstr>
      <vt:lpstr>"Successful" authoritarianism?</vt:lpstr>
      <vt:lpstr>New promising research areas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8  Тоталитарные и авторитарные политические режимы. Новые автократии и гибридные режимы</dc:title>
  <dc:creator>Administrator</dc:creator>
  <cp:lastModifiedBy>User</cp:lastModifiedBy>
  <cp:revision>13</cp:revision>
  <dcterms:created xsi:type="dcterms:W3CDTF">2024-02-27T04:06:39Z</dcterms:created>
  <dcterms:modified xsi:type="dcterms:W3CDTF">2024-02-28T03:50:20Z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2023-11-08T00:00:00Z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2024-02-27T00:00:00Z</vt:filetime>
  </property>
  <property fmtid="{D5CDD505-2E9C-101B-9397-08002B2CF9AE}" pid="5" name="Producer">
    <vt:lpwstr>Microsoft® PowerPoint® 2016</vt:lpwstr>
  </property>
</Properties>
</file>